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59" r:id="rId5"/>
    <p:sldId id="260" r:id="rId6"/>
    <p:sldId id="278" r:id="rId7"/>
    <p:sldId id="262" r:id="rId8"/>
    <p:sldId id="270" r:id="rId9"/>
    <p:sldId id="264" r:id="rId10"/>
    <p:sldId id="279" r:id="rId11"/>
    <p:sldId id="280" r:id="rId12"/>
    <p:sldId id="293" r:id="rId13"/>
    <p:sldId id="281" r:id="rId14"/>
    <p:sldId id="282" r:id="rId15"/>
    <p:sldId id="283" r:id="rId16"/>
    <p:sldId id="295" r:id="rId17"/>
    <p:sldId id="294" r:id="rId18"/>
    <p:sldId id="292" r:id="rId19"/>
    <p:sldId id="271" r:id="rId20"/>
    <p:sldId id="272" r:id="rId21"/>
    <p:sldId id="273" r:id="rId22"/>
    <p:sldId id="267" r:id="rId23"/>
    <p:sldId id="26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lstStyle/>
          <a:p>
            <a:endParaRPr lang="zh-CN" altLang="en-US"/>
          </a:p>
        </p:txBody>
      </p:sp>
      <p:sp>
        <p:nvSpPr>
          <p:cNvPr id="104861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0BE920-13C9-4080-9B8D-760B056D34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2097152"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8581"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1048583"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1048584"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8585" name="文本框 7"/>
          <p:cNvSpPr txBox="1"/>
          <p:nvPr userDrawn="1"/>
        </p:nvSpPr>
        <p:spPr>
          <a:xfrm>
            <a:off x="10446219" y="284403"/>
            <a:ext cx="1033780" cy="574040"/>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2097199" name="图片 6"/>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9366"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7"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49368"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10"/>
          <p:cNvGrpSpPr/>
          <p:nvPr userDrawn="1"/>
        </p:nvGrpSpPr>
        <p:grpSpPr>
          <a:xfrm rot="5400000">
            <a:off x="178349" y="-178349"/>
            <a:ext cx="815032" cy="1171729"/>
            <a:chOff x="136270" y="441325"/>
            <a:chExt cx="2690232" cy="1572670"/>
          </a:xfrm>
        </p:grpSpPr>
        <p:sp>
          <p:nvSpPr>
            <p:cNvPr id="1049369"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0"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1"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2"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3"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16"/>
          <p:cNvGrpSpPr/>
          <p:nvPr userDrawn="1"/>
        </p:nvGrpSpPr>
        <p:grpSpPr>
          <a:xfrm rot="16200000">
            <a:off x="10974982" y="5053481"/>
            <a:ext cx="1846660" cy="587375"/>
            <a:chOff x="136270" y="441325"/>
            <a:chExt cx="2690232" cy="1572670"/>
          </a:xfrm>
        </p:grpSpPr>
        <p:sp>
          <p:nvSpPr>
            <p:cNvPr id="1049374"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5"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6"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7"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79"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1049380"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讲课">
    <p:spTree>
      <p:nvGrpSpPr>
        <p:cNvPr id="1" name=""/>
        <p:cNvGrpSpPr/>
        <p:nvPr/>
      </p:nvGrpSpPr>
      <p:grpSpPr>
        <a:xfrm>
          <a:off x="0" y="0"/>
          <a:ext cx="0" cy="0"/>
          <a:chOff x="0" y="0"/>
          <a:chExt cx="0" cy="0"/>
        </a:xfrm>
      </p:grpSpPr>
      <p:sp>
        <p:nvSpPr>
          <p:cNvPr id="14" name="页脚占位符 7"/>
          <p:cNvSpPr txBox="1"/>
          <p:nvPr userDrawn="1"/>
        </p:nvSpPr>
        <p:spPr>
          <a:xfrm>
            <a:off x="3791840" y="6021180"/>
            <a:ext cx="4841593" cy="366183"/>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bg1"/>
                </a:solidFill>
                <a:latin typeface="宋刻本字体" panose="02000000000000000000" pitchFamily="2" charset="-122"/>
                <a:ea typeface="宋刻本字体" panose="02000000000000000000" pitchFamily="2" charset="-122"/>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chemeClr val="tx1"/>
                </a:solidFill>
              </a:rPr>
              <a:t>PPT</a:t>
            </a:r>
            <a:r>
              <a:rPr lang="zh-CN" altLang="en-US" sz="1600" dirty="0">
                <a:solidFill>
                  <a:schemeClr val="tx1"/>
                </a:solidFill>
              </a:rPr>
              <a:t>模板制作 中国矿业大学 计科</a:t>
            </a:r>
            <a:r>
              <a:rPr lang="en-US" altLang="zh-CN" sz="1600" dirty="0">
                <a:solidFill>
                  <a:schemeClr val="tx1"/>
                </a:solidFill>
              </a:rPr>
              <a:t>19-4</a:t>
            </a:r>
            <a:r>
              <a:rPr lang="zh-CN" altLang="en-US" sz="1600" dirty="0">
                <a:solidFill>
                  <a:schemeClr val="tx1"/>
                </a:solidFill>
              </a:rPr>
              <a:t>班 胡钧耀</a:t>
            </a:r>
            <a:endParaRPr lang="zh-CN" altLang="en-US" sz="1600" dirty="0">
              <a:solidFill>
                <a:schemeClr val="tx1"/>
              </a:solidFill>
            </a:endParaRPr>
          </a:p>
        </p:txBody>
      </p:sp>
      <p:pic>
        <p:nvPicPr>
          <p:cNvPr id="10" name="图片 9"/>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userDrawn="1"/>
        </p:nvSpPr>
        <p:spPr>
          <a:xfrm>
            <a:off x="0" y="6491817"/>
            <a:ext cx="12192000" cy="373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宋刻本字体" panose="02000000000000000000" pitchFamily="2" charset="-122"/>
              <a:ea typeface="宋刻本字体" panose="02000000000000000000" pitchFamily="2" charset="-122"/>
            </a:endParaRPr>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91171" y="452793"/>
            <a:ext cx="673216" cy="673216"/>
          </a:xfrm>
          <a:prstGeom prst="ellipse">
            <a:avLst/>
          </a:prstGeom>
          <a:solidFill>
            <a:schemeClr val="bg1"/>
          </a:solidFill>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128277" y="452793"/>
            <a:ext cx="672049" cy="673216"/>
          </a:xfrm>
          <a:prstGeom prst="ellipse">
            <a:avLst/>
          </a:prstGeom>
        </p:spPr>
      </p:pic>
      <p:sp>
        <p:nvSpPr>
          <p:cNvPr id="8" name="页脚占位符 7"/>
          <p:cNvSpPr>
            <a:spLocks noGrp="1"/>
          </p:cNvSpPr>
          <p:nvPr>
            <p:ph type="ftr" sz="quarter" idx="11"/>
          </p:nvPr>
        </p:nvSpPr>
        <p:spPr>
          <a:xfrm>
            <a:off x="3349495" y="6491817"/>
            <a:ext cx="5493009"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r>
              <a:rPr lang="zh-CN" altLang="en-US" dirty="0"/>
              <a:t>端正奋斗心态，追寻自身热爱</a:t>
            </a:r>
            <a:r>
              <a:rPr lang="en-US" altLang="zh-CN" dirty="0"/>
              <a:t>——2022</a:t>
            </a:r>
            <a:r>
              <a:rPr lang="zh-CN" altLang="en-US" dirty="0"/>
              <a:t>朋辈指导讲座</a:t>
            </a:r>
            <a:endParaRPr lang="zh-CN" altLang="en-US" dirty="0"/>
          </a:p>
        </p:txBody>
      </p:sp>
      <p:sp>
        <p:nvSpPr>
          <p:cNvPr id="9" name="灯片编号占位符 8"/>
          <p:cNvSpPr>
            <a:spLocks noGrp="1"/>
          </p:cNvSpPr>
          <p:nvPr>
            <p:ph type="sldNum" sz="quarter" idx="12"/>
          </p:nvPr>
        </p:nvSpPr>
        <p:spPr>
          <a:xfrm>
            <a:off x="9456233" y="6491817"/>
            <a:ext cx="2735767" cy="366183"/>
          </a:xfrm>
        </p:spPr>
        <p:txBody>
          <a:bodyPr/>
          <a:lstStyle>
            <a:lvl1pPr>
              <a:defRPr>
                <a:solidFill>
                  <a:schemeClr val="bg1"/>
                </a:solidFill>
                <a:latin typeface="宋刻本字体" panose="02000000000000000000" pitchFamily="2" charset="-122"/>
                <a:ea typeface="宋刻本字体" panose="02000000000000000000" pitchFamily="2" charset="-122"/>
              </a:defRPr>
            </a:lvl1pPr>
          </a:lstStyle>
          <a:p>
            <a:fld id="{6A3FAAF1-4F0E-497D-A297-FF9956710A6C}" type="slidenum">
              <a:rPr lang="zh-CN" altLang="en-US" smtClean="0"/>
            </a:fld>
            <a:r>
              <a:rPr lang="en-US" altLang="zh-CN" dirty="0"/>
              <a:t>/13</a:t>
            </a:r>
            <a:endParaRPr lang="zh-CN" altLang="en-US" dirty="0"/>
          </a:p>
        </p:txBody>
      </p:sp>
      <p:sp>
        <p:nvSpPr>
          <p:cNvPr id="3" name="日期占位符 6"/>
          <p:cNvSpPr>
            <a:spLocks noGrp="1"/>
          </p:cNvSpPr>
          <p:nvPr>
            <p:ph type="dt" sz="half" idx="2"/>
          </p:nvPr>
        </p:nvSpPr>
        <p:spPr>
          <a:xfrm>
            <a:off x="-7435" y="6491816"/>
            <a:ext cx="2743200" cy="366183"/>
          </a:xfrm>
          <a:prstGeom prst="rect">
            <a:avLst/>
          </a:prstGeom>
        </p:spPr>
        <p:txBody>
          <a:bodyPr vert="horz" lIns="91440" tIns="45720" rIns="91440" bIns="45720" rtlCol="0" anchor="ctr"/>
          <a:lstStyle>
            <a:lvl1pPr algn="l">
              <a:defRPr sz="1600">
                <a:solidFill>
                  <a:schemeClr val="bg1"/>
                </a:solidFill>
                <a:latin typeface="宋刻本字体" panose="02000000000000000000" pitchFamily="2" charset="-122"/>
                <a:ea typeface="宋刻本字体" panose="02000000000000000000" pitchFamily="2" charset="-122"/>
              </a:defRPr>
            </a:lvl1pPr>
          </a:lstStyle>
          <a:p>
            <a:fld id="{E57654D9-BEE1-4D29-8D92-0438D83A4CD0}" type="datetimeFigureOut">
              <a:rPr lang="zh-CN" altLang="en-US" smtClean="0"/>
            </a:fld>
            <a:endParaRPr lang="zh-CN" altLang="en-US"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1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8" Type="http://schemas.openxmlformats.org/officeDocument/2006/relationships/notesSlide" Target="../notesSlides/notesSlide3.xml"/><Relationship Id="rId17" Type="http://schemas.openxmlformats.org/officeDocument/2006/relationships/slideLayout" Target="../slideLayouts/slideLayout2.xml"/><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2052378"/>
            <a:ext cx="12192000" cy="268659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16"/>
          <p:cNvSpPr txBox="1"/>
          <p:nvPr/>
        </p:nvSpPr>
        <p:spPr>
          <a:xfrm>
            <a:off x="635" y="2425065"/>
            <a:ext cx="12181205" cy="1014730"/>
          </a:xfrm>
          <a:prstGeom prst="rect">
            <a:avLst/>
          </a:prstGeom>
          <a:noFill/>
        </p:spPr>
        <p:txBody>
          <a:bodyPr wrap="square" rtlCol="0">
            <a:spAutoFit/>
          </a:bodyPr>
          <a:lstStyle/>
          <a:p>
            <a:pPr algn="ctr">
              <a:buClrTx/>
              <a:buSzTx/>
              <a:buFontTx/>
            </a:pPr>
            <a:r>
              <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rPr>
              <a:t>端正奋斗心态 追寻自身热爱</a:t>
            </a:r>
            <a:endParaRPr lang="zh-CN" altLang="en-US" sz="6000" dirty="0">
              <a:solidFill>
                <a:schemeClr val="bg1"/>
              </a:solidFill>
              <a:latin typeface="华光行楷_CNKI" panose="02000500000000000000" charset="-122"/>
              <a:ea typeface="华光行楷_CNKI" panose="02000500000000000000" charset="-122"/>
              <a:cs typeface="华光行楷_CNKI" panose="02000500000000000000" charset="-122"/>
              <a:sym typeface="+mn-ea"/>
            </a:endParaRPr>
          </a:p>
        </p:txBody>
      </p:sp>
      <p:sp>
        <p:nvSpPr>
          <p:cNvPr id="12" name="文本框 16"/>
          <p:cNvSpPr txBox="1"/>
          <p:nvPr/>
        </p:nvSpPr>
        <p:spPr>
          <a:xfrm>
            <a:off x="2656840" y="3553460"/>
            <a:ext cx="8829675" cy="706755"/>
          </a:xfrm>
          <a:prstGeom prst="rect">
            <a:avLst/>
          </a:prstGeom>
          <a:noFill/>
        </p:spPr>
        <p:txBody>
          <a:bodyPr wrap="square" rtlCol="0">
            <a:spAutoFit/>
          </a:bodyPr>
          <a:lstStyle/>
          <a:p>
            <a:pPr algn="r">
              <a:buClrTx/>
              <a:buSzTx/>
              <a:buFontTx/>
            </a:pP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a:t>
            </a:r>
            <a:r>
              <a:rPr lang="zh-CN" altLang="en-US" sz="4000" b="1" kern="1300" spc="40" dirty="0">
                <a:solidFill>
                  <a:schemeClr val="bg1"/>
                </a:solidFill>
                <a:latin typeface="华文楷体" panose="02010600040101010101" pitchFamily="2" charset="-122"/>
                <a:ea typeface="华文楷体" panose="02010600040101010101" pitchFamily="2" charset="-122"/>
                <a:sym typeface="+mn-ea"/>
              </a:rPr>
              <a:t>大学学习生活规划经验分享</a:t>
            </a:r>
            <a:endParaRPr lang="zh-CN" altLang="en-US" sz="4000" b="1" kern="1300" spc="40" dirty="0">
              <a:solidFill>
                <a:schemeClr val="bg1"/>
              </a:solidFill>
              <a:latin typeface="华文楷体" panose="02010600040101010101" pitchFamily="2" charset="-122"/>
              <a:ea typeface="华文楷体" panose="02010600040101010101" pitchFamily="2" charset="-122"/>
              <a:sym typeface="+mn-ea"/>
            </a:endParaRPr>
          </a:p>
        </p:txBody>
      </p:sp>
      <p:sp>
        <p:nvSpPr>
          <p:cNvPr id="14" name="文本框 16"/>
          <p:cNvSpPr txBox="1"/>
          <p:nvPr/>
        </p:nvSpPr>
        <p:spPr>
          <a:xfrm>
            <a:off x="4595572" y="5685961"/>
            <a:ext cx="4388323" cy="460375"/>
          </a:xfrm>
          <a:prstGeom prst="rect">
            <a:avLst/>
          </a:prstGeom>
          <a:noFill/>
        </p:spPr>
        <p:txBody>
          <a:bodyPr wrap="square" rtlCol="0">
            <a:spAutoFit/>
          </a:bodyPr>
          <a:lstStyle/>
          <a:p>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专业：网络工程</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24" name="文本框 16"/>
          <p:cNvSpPr txBox="1"/>
          <p:nvPr/>
        </p:nvSpPr>
        <p:spPr>
          <a:xfrm>
            <a:off x="4603523" y="5180024"/>
            <a:ext cx="5847252" cy="460375"/>
          </a:xfrm>
          <a:prstGeom prst="rect">
            <a:avLst/>
          </a:prstGeom>
          <a:noFill/>
        </p:spPr>
        <p:txBody>
          <a:bodyPr wrap="square" rtlCol="0">
            <a:spAutoFit/>
          </a:bodyPr>
          <a:lstStyle/>
          <a:p>
            <a:pPr algn="l">
              <a:buClrTx/>
              <a:buSzTx/>
              <a:buFontTx/>
            </a:pPr>
            <a:r>
              <a:rPr lang="zh-CN" altLang="en-US" sz="2400" b="1" dirty="0">
                <a:solidFill>
                  <a:schemeClr val="accent1">
                    <a:lumMod val="75000"/>
                  </a:schemeClr>
                </a:solidFill>
                <a:latin typeface="华文楷体" panose="02010600040101010101" pitchFamily="2" charset="-122"/>
                <a:ea typeface="华文楷体" panose="02010600040101010101" pitchFamily="2" charset="-122"/>
              </a:rPr>
              <a:t>分享人：盖乐   </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202</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5</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年</a:t>
            </a:r>
            <a:r>
              <a:rPr lang="en-US" altLang="zh-CN" sz="2400" b="1" dirty="0">
                <a:solidFill>
                  <a:schemeClr val="accent1">
                    <a:lumMod val="75000"/>
                  </a:schemeClr>
                </a:solidFill>
                <a:latin typeface="华文楷体" panose="02010600040101010101" pitchFamily="2" charset="-122"/>
                <a:ea typeface="华文楷体" panose="02010600040101010101" pitchFamily="2" charset="-122"/>
                <a:sym typeface="+mn-ea"/>
              </a:rPr>
              <a:t>2</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月</a:t>
            </a:r>
            <a:r>
              <a:rPr lang="en-US" sz="2400" b="1" dirty="0">
                <a:solidFill>
                  <a:schemeClr val="accent1">
                    <a:lumMod val="75000"/>
                  </a:schemeClr>
                </a:solidFill>
                <a:latin typeface="华文楷体" panose="02010600040101010101" pitchFamily="2" charset="-122"/>
                <a:ea typeface="华文楷体" panose="02010600040101010101" pitchFamily="2" charset="-122"/>
                <a:sym typeface="+mn-ea"/>
              </a:rPr>
              <a:t>19</a:t>
            </a:r>
            <a:r>
              <a:rPr lang="zh-CN" altLang="en-US" sz="2400" b="1" dirty="0">
                <a:solidFill>
                  <a:schemeClr val="accent1">
                    <a:lumMod val="75000"/>
                  </a:schemeClr>
                </a:solidFill>
                <a:latin typeface="华文楷体" panose="02010600040101010101" pitchFamily="2" charset="-122"/>
                <a:ea typeface="华文楷体" panose="02010600040101010101" pitchFamily="2" charset="-122"/>
                <a:sym typeface="+mn-ea"/>
              </a:rPr>
              <a:t>日</a:t>
            </a:r>
            <a:endParaRPr lang="zh-CN" altLang="en-US" sz="2400"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6" name="矩形 35"/>
          <p:cNvSpPr/>
          <p:nvPr/>
        </p:nvSpPr>
        <p:spPr>
          <a:xfrm>
            <a:off x="8766167" y="6319967"/>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
        <p:nvSpPr>
          <p:cNvPr id="37" name="矩形 36"/>
          <p:cNvSpPr/>
          <p:nvPr/>
        </p:nvSpPr>
        <p:spPr>
          <a:xfrm>
            <a:off x="3357639" y="5251874"/>
            <a:ext cx="634591" cy="573833"/>
          </a:xfrm>
          <a:prstGeom prst="rect">
            <a:avLst/>
          </a:prstGeom>
          <a:noFill/>
          <a:ln w="25400">
            <a:gradFill>
              <a:gsLst>
                <a:gs pos="0">
                  <a:srgbClr val="46A2D0"/>
                </a:gs>
                <a:gs pos="100000">
                  <a:srgbClr val="1D6AAE"/>
                </a:gs>
              </a:gsLst>
              <a:lin ang="5400000" scaled="1"/>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endParaRPr lang="zh-CN" altLang="en-US" noProof="1">
              <a:solidFill>
                <a:prstClr val="white"/>
              </a:solidFill>
              <a:cs typeface="+mn-ea"/>
              <a:sym typeface="+mn-lt"/>
            </a:endParaRPr>
          </a:p>
        </p:txBody>
      </p:sp>
      <p:sp>
        <p:nvSpPr>
          <p:cNvPr id="38" name="圆角矩形 57"/>
          <p:cNvSpPr/>
          <p:nvPr/>
        </p:nvSpPr>
        <p:spPr>
          <a:xfrm>
            <a:off x="4263315" y="5519119"/>
            <a:ext cx="216066" cy="220793"/>
          </a:xfrm>
          <a:prstGeom prst="roundRect">
            <a:avLst>
              <a:gd name="adj" fmla="val 0"/>
            </a:avLst>
          </a:prstGeom>
          <a:gradFill>
            <a:gsLst>
              <a:gs pos="0">
                <a:schemeClr val="accent1"/>
              </a:gs>
              <a:gs pos="100000">
                <a:schemeClr val="accent1">
                  <a:lumMod val="75000"/>
                </a:schemeClr>
              </a:gs>
            </a:gsLst>
            <a:lin ang="5400000" scaled="1"/>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sp>
        <p:nvSpPr>
          <p:cNvPr id="39" name="圆角矩形 58"/>
          <p:cNvSpPr/>
          <p:nvPr/>
        </p:nvSpPr>
        <p:spPr>
          <a:xfrm>
            <a:off x="3867573" y="6020561"/>
            <a:ext cx="124657" cy="142491"/>
          </a:xfrm>
          <a:prstGeom prst="roundRect">
            <a:avLst>
              <a:gd name="adj" fmla="val 0"/>
            </a:avLst>
          </a:prstGeom>
          <a:gradFill flip="none" rotWithShape="1">
            <a:gsLst>
              <a:gs pos="21000">
                <a:schemeClr val="accent1">
                  <a:lumMod val="40000"/>
                  <a:lumOff val="60000"/>
                </a:schemeClr>
              </a:gs>
              <a:gs pos="0">
                <a:schemeClr val="accent1">
                  <a:lumMod val="40000"/>
                  <a:lumOff val="60000"/>
                </a:schemeClr>
              </a:gs>
              <a:gs pos="53000">
                <a:schemeClr val="accent1"/>
              </a:gs>
            </a:gsLst>
            <a:lin ang="2700000" scaled="1"/>
            <a:tileRect/>
          </a:gra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endParaRPr lang="zh-CN" altLang="en-US">
              <a:solidFill>
                <a:schemeClr val="bg1"/>
              </a:solidFill>
              <a:cs typeface="+mn-ea"/>
              <a:sym typeface="+mn-lt"/>
            </a:endParaRPr>
          </a:p>
        </p:txBody>
      </p:sp>
      <p:grpSp>
        <p:nvGrpSpPr>
          <p:cNvPr id="3" name="组合 2"/>
          <p:cNvGrpSpPr/>
          <p:nvPr/>
        </p:nvGrpSpPr>
        <p:grpSpPr>
          <a:xfrm>
            <a:off x="3867785" y="274320"/>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8" name="图片 7"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158240"/>
            <a:ext cx="10535920" cy="5354320"/>
          </a:xfrm>
          <a:prstGeom prst="rect">
            <a:avLst/>
          </a:prstGeom>
          <a:noFill/>
        </p:spPr>
        <p:txBody>
          <a:bodyPr wrap="square" rtlCol="0">
            <a:spAutoFit/>
          </a:bodyPr>
          <a:p>
            <a:pPr>
              <a:lnSpc>
                <a:spcPct val="150000"/>
              </a:lnSpc>
            </a:pPr>
            <a:r>
              <a:rPr lang="zh-CN" altLang="en-US" sz="2800" b="1" u="sng">
                <a:solidFill>
                  <a:srgbClr val="FF0000"/>
                </a:solidFill>
              </a:rPr>
              <a:t>努力学好专业知识，拿到高绩点，不挂科，少重修</a:t>
            </a:r>
            <a:endParaRPr lang="zh-CN" altLang="en-US" sz="2800" b="1" u="sng">
              <a:solidFill>
                <a:srgbClr val="FF0000"/>
              </a:solidFill>
            </a:endParaRPr>
          </a:p>
          <a:p>
            <a:pPr marL="285750" indent="-285750">
              <a:lnSpc>
                <a:spcPct val="150000"/>
              </a:lnSpc>
              <a:buFont typeface="Arial" panose="020B0604020202020204" pitchFamily="34" charset="0"/>
              <a:buChar char="•"/>
            </a:pPr>
            <a:r>
              <a:rPr lang="zh-CN" altLang="en-US" sz="2000" b="1"/>
              <a:t>如何学好？如何才是高效学习？</a:t>
            </a:r>
            <a:endParaRPr lang="zh-CN" altLang="en-US" sz="2000" b="1"/>
          </a:p>
          <a:p>
            <a:pPr indent="0">
              <a:lnSpc>
                <a:spcPct val="150000"/>
              </a:lnSpc>
              <a:buFont typeface="Arial" panose="020B0604020202020204" pitchFamily="34" charset="0"/>
              <a:buNone/>
            </a:pPr>
            <a:r>
              <a:rPr lang="en-US" altLang="en-US" sz="2000"/>
              <a:t>①</a:t>
            </a:r>
            <a:r>
              <a:rPr lang="zh-CN" altLang="en-US" sz="2000"/>
              <a:t>把</a:t>
            </a:r>
            <a:r>
              <a:rPr lang="zh-CN" altLang="en-US" sz="2000" b="1">
                <a:solidFill>
                  <a:srgbClr val="FF0000"/>
                </a:solidFill>
              </a:rPr>
              <a:t>更多的时间、精力放在高学分课程上</a:t>
            </a:r>
            <a:r>
              <a:rPr lang="zh-CN" altLang="en-US" sz="2000"/>
              <a:t>，高数下（</a:t>
            </a:r>
            <a:r>
              <a:rPr lang="en-US" altLang="zh-CN" sz="2000"/>
              <a:t>5</a:t>
            </a:r>
            <a:r>
              <a:rPr lang="zh-CN" altLang="en-US" sz="2000"/>
              <a:t>分）、大物（</a:t>
            </a:r>
            <a:r>
              <a:rPr lang="en-US" altLang="zh-CN" sz="2000"/>
              <a:t>3.5</a:t>
            </a:r>
            <a:r>
              <a:rPr lang="zh-CN" altLang="en-US" sz="2000"/>
              <a:t>分）、数电（</a:t>
            </a:r>
            <a:r>
              <a:rPr lang="en-US" altLang="zh-CN" sz="2000"/>
              <a:t>3</a:t>
            </a:r>
            <a:r>
              <a:rPr lang="zh-CN" altLang="en-US" sz="2000"/>
              <a:t>分）等是你拉开差距的主要课程</a:t>
            </a:r>
            <a:endParaRPr lang="zh-CN" altLang="en-US" sz="2000"/>
          </a:p>
          <a:p>
            <a:pPr>
              <a:lnSpc>
                <a:spcPct val="150000"/>
              </a:lnSpc>
            </a:pPr>
            <a:r>
              <a:rPr lang="en-US" altLang="en-US" sz="2000">
                <a:solidFill>
                  <a:srgbClr val="FF0000"/>
                </a:solidFill>
              </a:rPr>
              <a:t>②</a:t>
            </a:r>
            <a:r>
              <a:rPr lang="zh-CN" altLang="en-US" sz="2000" b="1">
                <a:solidFill>
                  <a:srgbClr val="FF0000"/>
                </a:solidFill>
              </a:rPr>
              <a:t>学会做笔记</a:t>
            </a:r>
            <a:r>
              <a:rPr lang="zh-CN" altLang="en-US" sz="2000">
                <a:sym typeface="+mn-ea"/>
              </a:rPr>
              <a:t>（</a:t>
            </a:r>
            <a:r>
              <a:rPr lang="zh-CN" altLang="en-US" sz="2000"/>
              <a:t>课堂笔记、课后笔记，可以基于老师的</a:t>
            </a:r>
            <a:r>
              <a:rPr lang="en-US" altLang="zh-CN" sz="2000"/>
              <a:t>word/PPT</a:t>
            </a:r>
            <a:r>
              <a:rPr lang="zh-CN" altLang="en-US" sz="2000"/>
              <a:t>直接进行修改等</a:t>
            </a:r>
            <a:r>
              <a:rPr lang="zh-CN" altLang="en-US" sz="2000">
                <a:sym typeface="+mn-ea"/>
              </a:rPr>
              <a:t>）</a:t>
            </a:r>
            <a:endParaRPr lang="zh-CN" altLang="en-US" sz="2000"/>
          </a:p>
          <a:p>
            <a:pPr>
              <a:lnSpc>
                <a:spcPct val="150000"/>
              </a:lnSpc>
            </a:pPr>
            <a:r>
              <a:rPr lang="en-US" altLang="en-US" sz="2000"/>
              <a:t>③</a:t>
            </a:r>
            <a:r>
              <a:rPr lang="zh-CN" altLang="en-US" sz="2000"/>
              <a:t>课上认真听课，</a:t>
            </a:r>
            <a:r>
              <a:rPr lang="zh-CN" altLang="en-US" sz="2000" b="1">
                <a:solidFill>
                  <a:srgbClr val="FF0000"/>
                </a:solidFill>
              </a:rPr>
              <a:t>理解为主</a:t>
            </a:r>
            <a:r>
              <a:rPr lang="zh-CN" altLang="en-US" sz="2000"/>
              <a:t>，能够减轻期末复习的压力</a:t>
            </a:r>
            <a:endParaRPr lang="zh-CN" altLang="en-US" sz="2000"/>
          </a:p>
          <a:p>
            <a:pPr>
              <a:lnSpc>
                <a:spcPct val="150000"/>
              </a:lnSpc>
            </a:pPr>
            <a:r>
              <a:rPr lang="en-US" altLang="en-US" sz="2000">
                <a:solidFill>
                  <a:srgbClr val="FF0000"/>
                </a:solidFill>
              </a:rPr>
              <a:t>④</a:t>
            </a:r>
            <a:r>
              <a:rPr lang="zh-CN" altLang="en-US" sz="2000" b="1">
                <a:solidFill>
                  <a:srgbClr val="FF0000"/>
                </a:solidFill>
              </a:rPr>
              <a:t>重视课程的平时成绩</a:t>
            </a:r>
            <a:endParaRPr lang="zh-CN" altLang="en-US" sz="2000" b="1">
              <a:solidFill>
                <a:srgbClr val="FF0000"/>
              </a:solidFill>
            </a:endParaRPr>
          </a:p>
          <a:p>
            <a:pPr>
              <a:lnSpc>
                <a:spcPct val="150000"/>
              </a:lnSpc>
            </a:pPr>
            <a:r>
              <a:rPr lang="en-US" altLang="en-US" sz="2000"/>
              <a:t>⑤</a:t>
            </a:r>
            <a:r>
              <a:rPr lang="zh-CN" altLang="en-US" sz="2000" b="1">
                <a:solidFill>
                  <a:srgbClr val="FF0000"/>
                </a:solidFill>
              </a:rPr>
              <a:t>临时抱佛脚</a:t>
            </a:r>
            <a:r>
              <a:rPr lang="zh-CN" altLang="en-US" sz="2000">
                <a:sym typeface="+mn-ea"/>
              </a:rPr>
              <a:t>（</a:t>
            </a:r>
            <a:r>
              <a:rPr lang="zh-CN" altLang="en-US" sz="2000"/>
              <a:t>重点复习老师划的范围，背就是了；期末复习资料，可以找学长学姐要；对比同一课程不同老师划的重点，提高复习精准度）</a:t>
            </a:r>
            <a:endParaRPr lang="en-US" altLang="zh-CN" sz="2000"/>
          </a:p>
          <a:p>
            <a:pPr>
              <a:lnSpc>
                <a:spcPct val="150000"/>
              </a:lnSpc>
            </a:pPr>
            <a:r>
              <a:rPr lang="zh-CN" altLang="en-US" sz="2000"/>
              <a:t>总之，找到适合自己的学习方法，</a:t>
            </a:r>
            <a:r>
              <a:rPr lang="zh-CN" altLang="en-US" sz="2000">
                <a:highlight>
                  <a:srgbClr val="FFFF00"/>
                </a:highlight>
              </a:rPr>
              <a:t>不要无视学习、无效学习、低效学习</a:t>
            </a:r>
            <a:r>
              <a:rPr lang="en-US" altLang="zh-CN" sz="2000">
                <a:highlight>
                  <a:srgbClr val="FFFF00"/>
                </a:highlight>
              </a:rPr>
              <a:t>! ! !</a:t>
            </a:r>
            <a:endParaRPr lang="en-US" altLang="zh-CN" sz="2000">
              <a:highlight>
                <a:srgbClr val="FFFF00"/>
              </a:highlight>
            </a:endParaRPr>
          </a:p>
          <a:p>
            <a:pPr>
              <a:lnSpc>
                <a:spcPct val="150000"/>
              </a:lnSpc>
            </a:pPr>
            <a:endParaRPr lang="en-US" altLang="zh-CN" sz="2000">
              <a:highlight>
                <a:srgbClr val="FFFF00"/>
              </a:highlight>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51205" y="1158240"/>
            <a:ext cx="10535920" cy="5031105"/>
          </a:xfrm>
          <a:prstGeom prst="rect">
            <a:avLst/>
          </a:prstGeom>
          <a:noFill/>
        </p:spPr>
        <p:txBody>
          <a:bodyPr wrap="square" rtlCol="0">
            <a:spAutoFit/>
          </a:bodyPr>
          <a:p>
            <a:r>
              <a:rPr lang="zh-CN" altLang="en-US" sz="2400" b="1"/>
              <a:t>学习方式：</a:t>
            </a:r>
            <a:endParaRPr lang="zh-CN" altLang="en-US"/>
          </a:p>
          <a:p>
            <a:pPr>
              <a:lnSpc>
                <a:spcPct val="150000"/>
              </a:lnSpc>
            </a:pPr>
            <a:r>
              <a:rPr lang="zh-CN" altLang="en-US" sz="2000"/>
              <a:t>在大学的课堂上，并不需要把老师讲的每一句话都记录下来（有时候老师讲得也并不好）。我个人经常使用的一种方法是：</a:t>
            </a:r>
            <a:endParaRPr lang="zh-CN" altLang="en-US" sz="2000"/>
          </a:p>
          <a:p>
            <a:pPr marL="342900" indent="-342900">
              <a:lnSpc>
                <a:spcPct val="150000"/>
              </a:lnSpc>
              <a:buFont typeface="Arial" panose="020B0604020202020204" pitchFamily="34" charset="0"/>
              <a:buChar char="•"/>
            </a:pPr>
            <a:r>
              <a:rPr lang="zh-CN" altLang="en-US" sz="2000" b="1"/>
              <a:t>课前预习：</a:t>
            </a:r>
            <a:r>
              <a:rPr lang="zh-CN" altLang="en-US" sz="2000"/>
              <a:t>了解内容，预估难点，上课时重点听讲。</a:t>
            </a:r>
            <a:endParaRPr lang="en-US" altLang="zh-CN" sz="2000"/>
          </a:p>
          <a:p>
            <a:pPr marL="342900" indent="-342900">
              <a:lnSpc>
                <a:spcPct val="150000"/>
              </a:lnSpc>
              <a:buFont typeface="Arial" panose="020B0604020202020204" pitchFamily="34" charset="0"/>
              <a:buChar char="•"/>
            </a:pPr>
            <a:r>
              <a:rPr lang="zh-CN" altLang="en-US" sz="2000" b="1"/>
              <a:t>课上记录疑问：</a:t>
            </a:r>
            <a:r>
              <a:rPr lang="zh-CN" altLang="en-US" sz="2000"/>
              <a:t>简单记下不懂的地方，课后再解决。</a:t>
            </a:r>
            <a:endParaRPr lang="en-US" altLang="zh-CN" sz="2000"/>
          </a:p>
          <a:p>
            <a:pPr marL="342900" indent="-342900">
              <a:lnSpc>
                <a:spcPct val="150000"/>
              </a:lnSpc>
              <a:buFont typeface="Arial" panose="020B0604020202020204" pitchFamily="34" charset="0"/>
              <a:buChar char="•"/>
            </a:pPr>
            <a:r>
              <a:rPr lang="zh-CN" altLang="en-US" sz="2000" b="1"/>
              <a:t>优先理解：</a:t>
            </a:r>
            <a:r>
              <a:rPr lang="zh-CN" altLang="en-US" sz="2000"/>
              <a:t>来不及记笔记时，先放下笔，集中精力听讲，理解后再补记。</a:t>
            </a:r>
            <a:endParaRPr lang="en-US" altLang="zh-CN" sz="2000"/>
          </a:p>
          <a:p>
            <a:pPr marL="342900" indent="-342900">
              <a:lnSpc>
                <a:spcPct val="150000"/>
              </a:lnSpc>
              <a:buFont typeface="Arial" panose="020B0604020202020204" pitchFamily="34" charset="0"/>
              <a:buChar char="•"/>
            </a:pPr>
            <a:r>
              <a:rPr lang="zh-CN" altLang="en-US" sz="2000" b="1"/>
              <a:t>课后解决疑问：</a:t>
            </a:r>
            <a:endParaRPr lang="zh-CN" altLang="en-US" sz="2000" b="1"/>
          </a:p>
          <a:p>
            <a:pPr>
              <a:lnSpc>
                <a:spcPct val="150000"/>
              </a:lnSpc>
            </a:pPr>
            <a:r>
              <a:rPr lang="en-US" altLang="zh-CN" sz="2000"/>
              <a:t>        </a:t>
            </a:r>
            <a:r>
              <a:rPr lang="zh-CN" altLang="en-US" sz="2000"/>
              <a:t>仔细阅读教材和课件。</a:t>
            </a:r>
            <a:endParaRPr lang="en-US" altLang="zh-CN" sz="2000"/>
          </a:p>
          <a:p>
            <a:pPr>
              <a:lnSpc>
                <a:spcPct val="150000"/>
              </a:lnSpc>
            </a:pPr>
            <a:r>
              <a:rPr lang="en-US" altLang="zh-CN" sz="2000"/>
              <a:t>        </a:t>
            </a:r>
            <a:r>
              <a:rPr lang="zh-CN" altLang="en-US" sz="2000"/>
              <a:t>找老师或同学讨论。</a:t>
            </a:r>
            <a:endParaRPr lang="en-US" altLang="zh-CN" sz="2000"/>
          </a:p>
          <a:p>
            <a:pPr>
              <a:lnSpc>
                <a:spcPct val="150000"/>
              </a:lnSpc>
            </a:pPr>
            <a:r>
              <a:rPr lang="en-US" altLang="zh-CN" sz="2000"/>
              <a:t>        </a:t>
            </a:r>
            <a:r>
              <a:rPr lang="zh-CN" altLang="en-US" sz="2000"/>
              <a:t>上网查资料或使用工具（如</a:t>
            </a:r>
            <a:r>
              <a:rPr lang="en-US" altLang="zh-CN" sz="2000"/>
              <a:t>GPT</a:t>
            </a:r>
            <a:r>
              <a:rPr lang="zh-CN" altLang="en-US" sz="2000"/>
              <a:t>）辅助理解。</a:t>
            </a:r>
            <a:endParaRPr lang="zh-CN" altLang="en-US" sz="2000"/>
          </a:p>
          <a:p>
            <a:pPr>
              <a:lnSpc>
                <a:spcPct val="150000"/>
              </a:lnSpc>
            </a:pPr>
            <a:r>
              <a:rPr lang="en-US" altLang="zh-CN"/>
              <a:t>   </a:t>
            </a: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5" name="梯形 5"/>
          <p:cNvSpPr/>
          <p:nvPr/>
        </p:nvSpPr>
        <p:spPr>
          <a:xfrm rot="1319033">
            <a:off x="5099685" y="5285834"/>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6" name="梯形 15"/>
          <p:cNvSpPr/>
          <p:nvPr/>
        </p:nvSpPr>
        <p:spPr>
          <a:xfrm rot="20280967" flipH="1">
            <a:off x="6119190" y="5285835"/>
            <a:ext cx="1233475"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8" name="梯形 12"/>
          <p:cNvSpPr/>
          <p:nvPr/>
        </p:nvSpPr>
        <p:spPr>
          <a:xfrm rot="1319033">
            <a:off x="5393255"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2" name="梯形 14"/>
          <p:cNvSpPr/>
          <p:nvPr/>
        </p:nvSpPr>
        <p:spPr>
          <a:xfrm rot="20280967" flipH="1">
            <a:off x="6124326" y="4900719"/>
            <a:ext cx="925858" cy="332645"/>
          </a:xfrm>
          <a:prstGeom prst="trapezoid">
            <a:avLst>
              <a:gd name="adj" fmla="val 3944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4" name="三角形 19"/>
          <p:cNvSpPr/>
          <p:nvPr/>
        </p:nvSpPr>
        <p:spPr>
          <a:xfrm rot="16200000">
            <a:off x="5500982" y="4232207"/>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5" name="三角形 24"/>
          <p:cNvSpPr/>
          <p:nvPr/>
        </p:nvSpPr>
        <p:spPr>
          <a:xfrm rot="5400000" flipH="1">
            <a:off x="6082087" y="4232208"/>
            <a:ext cx="860371" cy="581106"/>
          </a:xfrm>
          <a:prstGeom prst="triangle">
            <a:avLst>
              <a:gd name="adj" fmla="val 24904"/>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黑体" panose="02010609060101010101" charset="-122"/>
              <a:ea typeface="黑体" panose="02010609060101010101" charset="-122"/>
            </a:endParaRPr>
          </a:p>
        </p:txBody>
      </p:sp>
      <p:sp>
        <p:nvSpPr>
          <p:cNvPr id="18" name="文本框 17"/>
          <p:cNvSpPr txBox="1"/>
          <p:nvPr/>
        </p:nvSpPr>
        <p:spPr>
          <a:xfrm>
            <a:off x="1297940" y="3106420"/>
            <a:ext cx="3775710" cy="3291840"/>
          </a:xfrm>
          <a:prstGeom prst="rect">
            <a:avLst/>
          </a:prstGeom>
          <a:noFill/>
        </p:spPr>
        <p:txBody>
          <a:bodyPr wrap="square" rtlCol="0" anchor="t">
            <a:spAutoFit/>
          </a:bodyPr>
          <a:p>
            <a:pPr algn="just" hangingPunct="0">
              <a:lnSpc>
                <a:spcPct val="130000"/>
              </a:lnSpc>
            </a:pPr>
            <a:r>
              <a:rPr lang="zh-CN" altLang="en-US" sz="2000" spc="100" dirty="0">
                <a:solidFill>
                  <a:schemeClr val="tx1"/>
                </a:solidFill>
                <a:latin typeface="+mn-ea"/>
                <a:cs typeface="+mn-ea"/>
              </a:rPr>
              <a:t>1.科研过程(提出科学问题、构建科学假说、设计实验思路、分析实验结果、再构建科学假说)</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2</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科研思维贯穿在科研活动的整个过程(主动性探索学习过程)</a:t>
            </a:r>
            <a:endParaRPr lang="zh-CN" altLang="en-US" sz="2000" spc="100" dirty="0">
              <a:solidFill>
                <a:schemeClr val="tx1"/>
              </a:solidFill>
              <a:latin typeface="+mn-ea"/>
              <a:cs typeface="+mn-ea"/>
            </a:endParaRPr>
          </a:p>
          <a:p>
            <a:pPr algn="just" hangingPunct="0">
              <a:lnSpc>
                <a:spcPct val="130000"/>
              </a:lnSpc>
            </a:pPr>
            <a:r>
              <a:rPr lang="zh-CN" altLang="en-US" sz="2000" spc="100" dirty="0">
                <a:solidFill>
                  <a:schemeClr val="tx1"/>
                </a:solidFill>
                <a:latin typeface="+mn-ea"/>
                <a:cs typeface="+mn-ea"/>
              </a:rPr>
              <a:t>3</a:t>
            </a:r>
            <a:r>
              <a:rPr lang="en-US" altLang="zh-CN" sz="2000" spc="100" dirty="0">
                <a:solidFill>
                  <a:schemeClr val="tx1"/>
                </a:solidFill>
                <a:latin typeface="+mn-ea"/>
                <a:cs typeface="+mn-ea"/>
              </a:rPr>
              <a:t>.</a:t>
            </a:r>
            <a:r>
              <a:rPr lang="zh-CN" altLang="en-US" sz="2000" spc="100" dirty="0">
                <a:solidFill>
                  <a:schemeClr val="tx1"/>
                </a:solidFill>
                <a:latin typeface="+mn-ea"/>
                <a:cs typeface="+mn-ea"/>
              </a:rPr>
              <a:t>激发学科兴趣，主动性学习</a:t>
            </a:r>
            <a:endParaRPr lang="zh-CN" altLang="en-US" sz="2000" spc="100" dirty="0">
              <a:solidFill>
                <a:schemeClr val="tx1"/>
              </a:solidFill>
              <a:latin typeface="+mn-ea"/>
              <a:cs typeface="+mn-ea"/>
            </a:endParaRPr>
          </a:p>
        </p:txBody>
      </p:sp>
      <p:sp>
        <p:nvSpPr>
          <p:cNvPr id="19" name="文本框 18"/>
          <p:cNvSpPr txBox="1"/>
          <p:nvPr/>
        </p:nvSpPr>
        <p:spPr>
          <a:xfrm>
            <a:off x="5082540" y="1213485"/>
            <a:ext cx="2286635" cy="650875"/>
          </a:xfrm>
          <a:prstGeom prst="rect">
            <a:avLst/>
          </a:prstGeom>
          <a:noFill/>
        </p:spPr>
        <p:txBody>
          <a:bodyPr wrap="square" rtlCol="0" anchor="t">
            <a:spAutoFit/>
          </a:bodyPr>
          <a:p>
            <a:pPr algn="just" hangingPunct="0">
              <a:lnSpc>
                <a:spcPct val="130000"/>
              </a:lnSpc>
            </a:pP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提高竞争力</a:t>
            </a:r>
            <a:endParaRPr lang="zh-CN" altLang="en-US" sz="28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0" name="文本框 19"/>
          <p:cNvSpPr txBox="1"/>
          <p:nvPr/>
        </p:nvSpPr>
        <p:spPr>
          <a:xfrm>
            <a:off x="1664970" y="2525395"/>
            <a:ext cx="1916430" cy="650875"/>
          </a:xfrm>
          <a:prstGeom prst="rect">
            <a:avLst/>
          </a:prstGeom>
          <a:noFill/>
        </p:spPr>
        <p:txBody>
          <a:bodyPr wrap="square" rtlCol="0" anchor="t">
            <a:spAutoFit/>
          </a:bodyPr>
          <a:p>
            <a:pPr algn="just" hangingPunct="0">
              <a:lnSpc>
                <a:spcPct val="130000"/>
              </a:lnSpc>
              <a:buClrTx/>
              <a:buSzTx/>
              <a:buFontTx/>
            </a:pPr>
            <a:r>
              <a:rPr lang="zh-CN" altLang="en-US" sz="2800" b="1" spc="100" dirty="0">
                <a:effectLst>
                  <a:outerShdw blurRad="38100" dist="19050" dir="2700000" algn="tl" rotWithShape="0">
                    <a:schemeClr val="dk1">
                      <a:alpha val="40000"/>
                    </a:schemeClr>
                  </a:outerShdw>
                </a:effectLst>
                <a:latin typeface="+mn-ea"/>
                <a:sym typeface="+mn-ea"/>
              </a:rPr>
              <a:t>锻炼</a:t>
            </a:r>
            <a:r>
              <a:rPr lang="zh-CN" altLang="en-US" sz="2800" b="1" spc="100" dirty="0">
                <a:solidFill>
                  <a:schemeClr val="tx1"/>
                </a:solidFill>
                <a:effectLst>
                  <a:outerShdw blurRad="38100" dist="19050" dir="2700000" algn="tl" rotWithShape="0">
                    <a:schemeClr val="dk1">
                      <a:alpha val="40000"/>
                    </a:schemeClr>
                  </a:outerShdw>
                </a:effectLst>
                <a:latin typeface="+mn-ea"/>
                <a:sym typeface="+mn-ea"/>
              </a:rPr>
              <a:t>思维</a:t>
            </a:r>
            <a:endParaRPr lang="zh-CN" altLang="en-US" sz="2400" b="1" spc="100" dirty="0">
              <a:solidFill>
                <a:schemeClr val="tx1"/>
              </a:solidFill>
              <a:effectLst>
                <a:outerShdw blurRad="38100" dist="19050" dir="2700000" algn="tl" rotWithShape="0">
                  <a:schemeClr val="dk1">
                    <a:alpha val="40000"/>
                  </a:schemeClr>
                </a:outerShdw>
              </a:effectLst>
              <a:latin typeface="+mn-ea"/>
              <a:sym typeface="+mn-ea"/>
            </a:endParaRPr>
          </a:p>
        </p:txBody>
      </p:sp>
      <p:sp>
        <p:nvSpPr>
          <p:cNvPr id="21" name="文本框 20"/>
          <p:cNvSpPr txBox="1"/>
          <p:nvPr/>
        </p:nvSpPr>
        <p:spPr>
          <a:xfrm>
            <a:off x="7287260" y="3362960"/>
            <a:ext cx="2548255" cy="650875"/>
          </a:xfrm>
          <a:prstGeom prst="rect">
            <a:avLst/>
          </a:prstGeom>
          <a:noFill/>
        </p:spPr>
        <p:txBody>
          <a:bodyPr wrap="square" rtlCol="0" anchor="t">
            <a:spAutoFit/>
          </a:bodyPr>
          <a:p>
            <a:pPr algn="just" hangingPunct="0">
              <a:lnSpc>
                <a:spcPct val="130000"/>
              </a:lnSpc>
            </a:pPr>
            <a:r>
              <a:rPr lang="zh-CN" altLang="en-US" sz="2800" b="1" spc="100" dirty="0">
                <a:effectLst>
                  <a:outerShdw blurRad="38100" dist="19050" dir="2700000" algn="tl" rotWithShape="0">
                    <a:schemeClr val="dk1">
                      <a:alpha val="40000"/>
                    </a:schemeClr>
                  </a:outerShdw>
                </a:effectLst>
                <a:latin typeface="+mn-ea"/>
                <a:sym typeface="+mn-ea"/>
              </a:rPr>
              <a:t>能力培养</a:t>
            </a:r>
            <a:endParaRPr lang="zh-CN" altLang="en-US" sz="2800" b="1" spc="100" dirty="0">
              <a:effectLst>
                <a:outerShdw blurRad="38100" dist="19050" dir="2700000" algn="tl" rotWithShape="0">
                  <a:schemeClr val="dk1">
                    <a:alpha val="40000"/>
                  </a:schemeClr>
                </a:outerShdw>
              </a:effectLst>
              <a:latin typeface="+mn-ea"/>
              <a:sym typeface="+mn-ea"/>
            </a:endParaRPr>
          </a:p>
        </p:txBody>
      </p:sp>
      <p:sp>
        <p:nvSpPr>
          <p:cNvPr id="23" name="文本框 22"/>
          <p:cNvSpPr txBox="1"/>
          <p:nvPr/>
        </p:nvSpPr>
        <p:spPr>
          <a:xfrm>
            <a:off x="7369810" y="4117975"/>
            <a:ext cx="6096000"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长远打算，时间宽松，打好基本功</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论文查询能力</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实时全面记录的意识、关注细节</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4</a:t>
            </a:r>
            <a:r>
              <a:rPr lang="en-US" altLang="zh-CN" sz="2000" spc="100" dirty="0">
                <a:latin typeface="+mn-ea"/>
                <a:cs typeface="+mn-ea"/>
                <a:sym typeface="+mn-ea"/>
              </a:rPr>
              <a:t>.</a:t>
            </a:r>
            <a:r>
              <a:rPr lang="zh-CN" altLang="en-US" sz="2000" spc="100" dirty="0">
                <a:latin typeface="+mn-ea"/>
                <a:cs typeface="+mn-ea"/>
                <a:sym typeface="+mn-ea"/>
              </a:rPr>
              <a:t>设计实验能力</a:t>
            </a:r>
            <a:endParaRPr lang="zh-CN" altLang="en-US" sz="2000" spc="100" dirty="0">
              <a:solidFill>
                <a:schemeClr val="accent4">
                  <a:lumMod val="20000"/>
                  <a:lumOff val="80000"/>
                </a:schemeClr>
              </a:solidFill>
              <a:latin typeface="+mn-ea"/>
              <a:cs typeface="+mn-ea"/>
              <a:sym typeface="+mn-ea"/>
            </a:endParaRPr>
          </a:p>
        </p:txBody>
      </p:sp>
      <p:sp>
        <p:nvSpPr>
          <p:cNvPr id="27" name="文本框 26"/>
          <p:cNvSpPr txBox="1"/>
          <p:nvPr/>
        </p:nvSpPr>
        <p:spPr>
          <a:xfrm>
            <a:off x="5207000" y="1765300"/>
            <a:ext cx="2162175" cy="1691640"/>
          </a:xfrm>
          <a:prstGeom prst="rect">
            <a:avLst/>
          </a:prstGeom>
          <a:noFill/>
        </p:spPr>
        <p:txBody>
          <a:bodyPr wrap="square" rtlCol="0" anchor="t">
            <a:spAutoFit/>
          </a:bodyPr>
          <a:p>
            <a:pPr algn="just" hangingPunct="0">
              <a:lnSpc>
                <a:spcPct val="130000"/>
              </a:lnSpc>
            </a:pPr>
            <a:r>
              <a:rPr lang="zh-CN" altLang="en-US" sz="2000" spc="100" dirty="0">
                <a:latin typeface="+mn-ea"/>
                <a:cs typeface="+mn-ea"/>
                <a:sym typeface="+mn-ea"/>
              </a:rPr>
              <a:t>1</a:t>
            </a:r>
            <a:r>
              <a:rPr lang="en-US" altLang="zh-CN" sz="2000" spc="100" dirty="0">
                <a:latin typeface="+mn-ea"/>
                <a:cs typeface="+mn-ea"/>
                <a:sym typeface="+mn-ea"/>
              </a:rPr>
              <a:t>.</a:t>
            </a:r>
            <a:r>
              <a:rPr lang="zh-CN" altLang="en-US" sz="2000" spc="100" dirty="0">
                <a:latin typeface="+mn-ea"/>
                <a:cs typeface="+mn-ea"/>
                <a:sym typeface="+mn-ea"/>
              </a:rPr>
              <a:t>升学</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2</a:t>
            </a:r>
            <a:r>
              <a:rPr lang="en-US" altLang="zh-CN" sz="2000" spc="100" dirty="0">
                <a:latin typeface="+mn-ea"/>
                <a:cs typeface="+mn-ea"/>
                <a:sym typeface="+mn-ea"/>
              </a:rPr>
              <a:t>.</a:t>
            </a:r>
            <a:r>
              <a:rPr lang="zh-CN" altLang="en-US" sz="2000" spc="100" dirty="0">
                <a:latin typeface="+mn-ea"/>
                <a:cs typeface="+mn-ea"/>
                <a:sym typeface="+mn-ea"/>
              </a:rPr>
              <a:t>评优</a:t>
            </a:r>
            <a:endParaRPr lang="zh-CN" altLang="en-US" sz="2000" spc="100" dirty="0">
              <a:solidFill>
                <a:schemeClr val="tx1"/>
              </a:solidFill>
              <a:latin typeface="+mn-ea"/>
              <a:cs typeface="+mn-ea"/>
            </a:endParaRPr>
          </a:p>
          <a:p>
            <a:pPr algn="just" hangingPunct="0">
              <a:lnSpc>
                <a:spcPct val="130000"/>
              </a:lnSpc>
            </a:pPr>
            <a:r>
              <a:rPr lang="zh-CN" altLang="en-US" sz="2000" spc="100" dirty="0">
                <a:latin typeface="+mn-ea"/>
                <a:cs typeface="+mn-ea"/>
                <a:sym typeface="+mn-ea"/>
              </a:rPr>
              <a:t>3</a:t>
            </a:r>
            <a:r>
              <a:rPr lang="en-US" altLang="zh-CN" sz="2000" spc="100" dirty="0">
                <a:latin typeface="+mn-ea"/>
                <a:cs typeface="+mn-ea"/>
                <a:sym typeface="+mn-ea"/>
              </a:rPr>
              <a:t>.</a:t>
            </a:r>
            <a:r>
              <a:rPr lang="zh-CN" altLang="en-US" sz="2000" spc="100" dirty="0">
                <a:latin typeface="+mn-ea"/>
                <a:cs typeface="+mn-ea"/>
                <a:sym typeface="+mn-ea"/>
              </a:rPr>
              <a:t>深造</a:t>
            </a:r>
            <a:endParaRPr lang="zh-CN" altLang="en-US" sz="2000" spc="100" dirty="0">
              <a:solidFill>
                <a:schemeClr val="tx1"/>
              </a:solidFill>
              <a:latin typeface="+mn-ea"/>
              <a:cs typeface="+mn-ea"/>
            </a:endParaRPr>
          </a:p>
          <a:p>
            <a:pPr algn="just" hangingPunct="0">
              <a:lnSpc>
                <a:spcPct val="130000"/>
              </a:lnSpc>
            </a:pPr>
            <a:r>
              <a:rPr lang="en-US" altLang="zh-CN" sz="2000" spc="100" dirty="0">
                <a:latin typeface="+mn-ea"/>
                <a:cs typeface="+mn-ea"/>
                <a:sym typeface="+mn-ea"/>
              </a:rPr>
              <a:t>4.</a:t>
            </a:r>
            <a:r>
              <a:rPr lang="zh-CN" altLang="en-US" sz="2000" spc="100" dirty="0">
                <a:latin typeface="+mn-ea"/>
                <a:cs typeface="+mn-ea"/>
                <a:sym typeface="+mn-ea"/>
              </a:rPr>
              <a:t>认识很多大佬</a:t>
            </a:r>
            <a:endParaRPr lang="zh-CN" altLang="en-US" sz="2000" spc="100" dirty="0">
              <a:solidFill>
                <a:schemeClr val="accent4">
                  <a:lumMod val="20000"/>
                  <a:lumOff val="80000"/>
                </a:schemeClr>
              </a:solidFill>
              <a:latin typeface="+mn-ea"/>
              <a:cs typeface="+mn-ea"/>
              <a:sym typeface="+mn-ea"/>
            </a:endParaRPr>
          </a:p>
        </p:txBody>
      </p:sp>
      <p:sp>
        <p:nvSpPr>
          <p:cNvPr id="28" name="文本框 27"/>
          <p:cNvSpPr txBox="1"/>
          <p:nvPr/>
        </p:nvSpPr>
        <p:spPr>
          <a:xfrm>
            <a:off x="591185" y="1188720"/>
            <a:ext cx="4064000" cy="829945"/>
          </a:xfrm>
          <a:prstGeom prst="rect">
            <a:avLst/>
          </a:prstGeom>
          <a:noFill/>
        </p:spPr>
        <p:txBody>
          <a:bodyPr wrap="square" rtlCol="0">
            <a:spAutoFit/>
          </a:bodyPr>
          <a:p>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本科生为什么</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搞科研</a:t>
            </a:r>
            <a:r>
              <a:rPr lang="en-US" altLang="zh-CN"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rPr>
              <a:t>?</a:t>
            </a:r>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a:p>
            <a:endParaRPr lang="zh-CN" altLang="en-US" sz="2400" b="1" dirty="0">
              <a:solidFill>
                <a:schemeClr val="tx1"/>
              </a:solidFill>
              <a:highlight>
                <a:srgbClr val="FFFF00"/>
              </a:highligh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692785" y="1022985"/>
            <a:ext cx="10657840" cy="4864735"/>
          </a:xfrm>
          <a:prstGeom prst="rect">
            <a:avLst/>
          </a:prstGeom>
          <a:noFill/>
        </p:spPr>
        <p:txBody>
          <a:bodyPr wrap="square" rtlCol="0">
            <a:noAutofit/>
          </a:bodyPr>
          <a:p>
            <a:pPr>
              <a:lnSpc>
                <a:spcPct val="150000"/>
              </a:lnSpc>
            </a:pPr>
            <a:r>
              <a:rPr lang="zh-CN" altLang="en-US" sz="2400" b="1"/>
              <a:t>如果有意愿进行本科科研的话，不妨试试下面的方法！</a:t>
            </a:r>
            <a:endParaRPr lang="zh-CN" altLang="en-US" sz="2400" b="1"/>
          </a:p>
          <a:p>
            <a:pPr>
              <a:lnSpc>
                <a:spcPct val="150000"/>
              </a:lnSpc>
            </a:pPr>
            <a:r>
              <a:rPr lang="en-US" altLang="zh-CN" sz="2400" b="1"/>
              <a:t>1. </a:t>
            </a:r>
            <a:r>
              <a:rPr lang="zh-CN" altLang="en-US" sz="2400" b="1"/>
              <a:t>找导师，找项目</a:t>
            </a:r>
            <a:endParaRPr lang="zh-CN" altLang="en-US" sz="2400" b="1"/>
          </a:p>
          <a:p>
            <a:pPr marL="342900" indent="-342900" algn="l">
              <a:lnSpc>
                <a:spcPct val="150000"/>
              </a:lnSpc>
              <a:buClrTx/>
              <a:buSzTx/>
              <a:buFont typeface="Arial" panose="020B0604020202020204" pitchFamily="34" charset="0"/>
              <a:buChar char="•"/>
            </a:pPr>
            <a:r>
              <a:rPr lang="zh-CN" altLang="en-US" sz="2000" b="1"/>
              <a:t>了解导师：</a:t>
            </a:r>
            <a:r>
              <a:rPr lang="zh-CN" altLang="en-US" sz="2000"/>
              <a:t>在学校官网查看各院系教授的研究方向和成就，挑选感兴趣的老师。</a:t>
            </a:r>
            <a:endParaRPr lang="zh-CN" altLang="en-US" sz="2000"/>
          </a:p>
          <a:p>
            <a:pPr marL="342900" indent="-342900" algn="l">
              <a:lnSpc>
                <a:spcPct val="150000"/>
              </a:lnSpc>
              <a:buClrTx/>
              <a:buSzTx/>
              <a:buFont typeface="Arial" panose="020B0604020202020204" pitchFamily="34" charset="0"/>
              <a:buChar char="•"/>
            </a:pPr>
            <a:r>
              <a:rPr lang="zh-CN" altLang="en-US" sz="2000" b="1"/>
              <a:t>主动联系：</a:t>
            </a:r>
            <a:r>
              <a:rPr lang="zh-CN" altLang="en-US" sz="2000">
                <a:sym typeface="+mn-ea"/>
              </a:rPr>
              <a:t>然后约着线下聊天，了解一下！老师们基本上都很欢迎学生来找他们了解自己的领域的，所以不要害怕！（实际上，因为这样做的人并不多，所以只要去了，就可以给老师留下一种自己很主动的印象）</a:t>
            </a:r>
            <a:endParaRPr lang="zh-CN" altLang="en-US" sz="2000"/>
          </a:p>
          <a:p>
            <a:pPr marL="342900" indent="-342900" algn="l">
              <a:lnSpc>
                <a:spcPct val="150000"/>
              </a:lnSpc>
              <a:buClrTx/>
              <a:buSzTx/>
              <a:buFont typeface="Arial" panose="020B0604020202020204" pitchFamily="34" charset="0"/>
              <a:buChar char="•"/>
            </a:pPr>
            <a:r>
              <a:rPr lang="zh-CN" altLang="en-US" sz="2000" b="1"/>
              <a:t>提前准备问题：</a:t>
            </a:r>
            <a:r>
              <a:rPr lang="zh-CN" altLang="en-US" sz="2000"/>
              <a:t>最简单的就是请老师介绍他的方向还有请老师带自己参观一下实验室了，了解一下老师的研究内容（起码要知道老师研究的领域的名字叫什么吧）。</a:t>
            </a:r>
            <a:endParaRPr lang="zh-CN" altLang="en-US" sz="2000"/>
          </a:p>
          <a:p>
            <a:pPr marL="342900" indent="-342900" algn="l">
              <a:lnSpc>
                <a:spcPct val="150000"/>
              </a:lnSpc>
              <a:buClrTx/>
              <a:buSzTx/>
              <a:buFont typeface="Arial" panose="020B0604020202020204" pitchFamily="34" charset="0"/>
              <a:buChar char="•"/>
            </a:pPr>
            <a:r>
              <a:rPr lang="zh-CN" altLang="en-US" sz="2000" b="1"/>
              <a:t>明确目标：</a:t>
            </a:r>
            <a:r>
              <a:rPr lang="zh-CN" altLang="en-US" sz="2000"/>
              <a:t>大胆表达自己的兴趣和期望，</a:t>
            </a:r>
            <a:r>
              <a:rPr lang="zh-CN" altLang="en-US" sz="2000"/>
              <a:t>申请进组</a:t>
            </a:r>
            <a:r>
              <a:rPr lang="zh-CN" altLang="en-US" sz="2000"/>
              <a:t>学习。</a:t>
            </a:r>
            <a:endParaRPr lang="zh-CN" altLang="en-US" sz="2000"/>
          </a:p>
          <a:p>
            <a:pPr marL="342900" indent="-342900" algn="l">
              <a:lnSpc>
                <a:spcPct val="150000"/>
              </a:lnSpc>
              <a:buClrTx/>
              <a:buSzTx/>
              <a:buFont typeface="Arial" panose="020B0604020202020204" pitchFamily="34" charset="0"/>
              <a:buChar char="•"/>
            </a:pPr>
            <a:r>
              <a:rPr lang="zh-CN" altLang="en-US" sz="2000"/>
              <a:t>如果情况不对，把学习落下了，那就</a:t>
            </a:r>
            <a:r>
              <a:rPr lang="zh-CN" altLang="en-US" sz="2000" b="1">
                <a:solidFill>
                  <a:srgbClr val="FF0000"/>
                </a:solidFill>
              </a:rPr>
              <a:t>及时跑路</a:t>
            </a:r>
            <a:r>
              <a:rPr lang="zh-CN" altLang="en-US" sz="2000"/>
              <a:t>，请记住：</a:t>
            </a:r>
            <a:r>
              <a:rPr lang="zh-CN" altLang="en-US" sz="2000">
                <a:highlight>
                  <a:srgbClr val="FFFF00"/>
                </a:highlight>
              </a:rPr>
              <a:t>学习才是最重要的，科研只是锦上添花！</a:t>
            </a:r>
            <a:endParaRPr lang="zh-CN" altLang="en-US" sz="2000">
              <a:highlight>
                <a:srgbClr val="FFFF00"/>
              </a:highlight>
            </a:endParaRPr>
          </a:p>
          <a:p>
            <a:pPr>
              <a:lnSpc>
                <a:spcPct val="150000"/>
              </a:lnSpc>
            </a:pPr>
            <a:endParaRPr lang="zh-CN" altLang="en-US" sz="2000">
              <a:highlight>
                <a:srgbClr val="FFFF00"/>
              </a:highlight>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本科科研</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855980" y="1213485"/>
            <a:ext cx="10194290" cy="3969385"/>
          </a:xfrm>
          <a:prstGeom prst="rect">
            <a:avLst/>
          </a:prstGeom>
          <a:noFill/>
        </p:spPr>
        <p:txBody>
          <a:bodyPr wrap="square" rtlCol="0" anchor="t">
            <a:spAutoFit/>
          </a:bodyPr>
          <a:p>
            <a:pPr>
              <a:lnSpc>
                <a:spcPct val="150000"/>
              </a:lnSpc>
            </a:pPr>
            <a:r>
              <a:rPr lang="en-US" altLang="zh-CN" sz="2400" b="1">
                <a:sym typeface="+mn-ea"/>
              </a:rPr>
              <a:t>2. </a:t>
            </a:r>
            <a:r>
              <a:rPr lang="zh-CN" altLang="en-US" sz="2400" b="1">
                <a:sym typeface="+mn-ea"/>
              </a:rPr>
              <a:t>学习基础理论知识</a:t>
            </a:r>
            <a:endParaRPr lang="zh-CN" altLang="en-US" sz="2400" b="1"/>
          </a:p>
          <a:p>
            <a:pPr marL="342900" indent="-342900" algn="l">
              <a:lnSpc>
                <a:spcPct val="150000"/>
              </a:lnSpc>
              <a:buClrTx/>
              <a:buSzTx/>
              <a:buFont typeface="Arial" panose="020B0604020202020204" pitchFamily="34" charset="0"/>
              <a:buChar char="•"/>
            </a:pPr>
            <a:r>
              <a:rPr lang="zh-CN" altLang="en-US" sz="2000" b="1">
                <a:sym typeface="+mn-ea"/>
              </a:rPr>
              <a:t>针对性学习：</a:t>
            </a:r>
            <a:r>
              <a:rPr lang="zh-CN" altLang="en-US" sz="2000">
                <a:sym typeface="+mn-ea"/>
              </a:rPr>
              <a:t>结合之前了解到的需要学习的专业知识，我们就可以一步步地开始自学了，类似</a:t>
            </a:r>
            <a:r>
              <a:rPr lang="zh-CN" altLang="en-US" sz="2000" b="1">
                <a:sym typeface="+mn-ea"/>
              </a:rPr>
              <a:t>大学课程但更自主</a:t>
            </a:r>
            <a:r>
              <a:rPr lang="zh-CN" altLang="en-US" sz="2000">
                <a:sym typeface="+mn-ea"/>
              </a:rPr>
              <a:t>。</a:t>
            </a:r>
            <a:endParaRPr lang="zh-CN" altLang="en-US" sz="2000"/>
          </a:p>
          <a:p>
            <a:pPr marL="342900" indent="-342900" algn="l">
              <a:lnSpc>
                <a:spcPct val="150000"/>
              </a:lnSpc>
              <a:buClrTx/>
              <a:buSzTx/>
              <a:buFont typeface="Arial" panose="020B0604020202020204" pitchFamily="34" charset="0"/>
              <a:buChar char="•"/>
            </a:pPr>
            <a:r>
              <a:rPr lang="zh-CN" altLang="en-US" sz="2000" b="1">
                <a:sym typeface="+mn-ea"/>
              </a:rPr>
              <a:t>多交流：</a:t>
            </a:r>
            <a:r>
              <a:rPr lang="zh-CN" altLang="en-US" sz="2000">
                <a:sym typeface="+mn-ea"/>
              </a:rPr>
              <a:t>与导师、师兄师姐及同组本科生多交流讨论，</a:t>
            </a:r>
            <a:r>
              <a:rPr lang="zh-CN" altLang="en-US" sz="2000" b="1">
                <a:sym typeface="+mn-ea"/>
              </a:rPr>
              <a:t>及时反馈进展</a:t>
            </a:r>
            <a:r>
              <a:rPr lang="zh-CN" altLang="en-US" sz="2000">
                <a:sym typeface="+mn-ea"/>
              </a:rPr>
              <a:t>。</a:t>
            </a:r>
            <a:endParaRPr lang="zh-CN" altLang="en-US" sz="2000"/>
          </a:p>
          <a:p>
            <a:pPr>
              <a:lnSpc>
                <a:spcPct val="150000"/>
              </a:lnSpc>
            </a:pPr>
            <a:r>
              <a:rPr lang="en-US" altLang="zh-CN" sz="2400" b="1">
                <a:sym typeface="+mn-ea"/>
              </a:rPr>
              <a:t>3. </a:t>
            </a:r>
            <a:r>
              <a:rPr lang="zh-CN" altLang="en-US" sz="2400" b="1">
                <a:sym typeface="+mn-ea"/>
              </a:rPr>
              <a:t>培养科研能力</a:t>
            </a:r>
            <a:endParaRPr lang="zh-CN" altLang="en-US" sz="2400" b="1">
              <a:sym typeface="+mn-ea"/>
            </a:endParaRPr>
          </a:p>
          <a:p>
            <a:pPr indent="0" algn="l">
              <a:lnSpc>
                <a:spcPct val="150000"/>
              </a:lnSpc>
              <a:buClrTx/>
              <a:buSzTx/>
              <a:buFont typeface="Arial" panose="020B0604020202020204" pitchFamily="34" charset="0"/>
              <a:buNone/>
            </a:pPr>
            <a:r>
              <a:rPr lang="zh-CN" altLang="en-US" sz="2000"/>
              <a:t>科研光有理论知识当然不够，实践知识也需要掌握，不然这会成为科研道路上的很大一块绊脚石。这方面也没有什么特别的方法，就是</a:t>
            </a:r>
            <a:r>
              <a:rPr lang="zh-CN" altLang="en-US" sz="2000" b="1" u="sng">
                <a:solidFill>
                  <a:srgbClr val="FF0000"/>
                </a:solidFill>
              </a:rPr>
              <a:t>多学多练</a:t>
            </a:r>
            <a:r>
              <a:rPr lang="zh-CN" altLang="en-US" sz="2000"/>
              <a:t>。</a:t>
            </a:r>
            <a:r>
              <a:rPr lang="zh-CN" altLang="en-US" sz="2000">
                <a:highlight>
                  <a:srgbClr val="FFFF00"/>
                </a:highlight>
              </a:rPr>
              <a:t>实践技能一定一定要自己动手操作才能学明白！</a:t>
            </a:r>
            <a:r>
              <a:rPr lang="zh-CN" altLang="en-US" sz="2000">
                <a:sym typeface="+mn-ea"/>
              </a:rPr>
              <a:t>多参与实验，让师兄师姐指导，积累实验经验，提升科研能力。</a:t>
            </a:r>
            <a:endParaRPr lang="zh-CN" altLang="en-US" sz="2000">
              <a:sym typeface="+mn-ea"/>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时间安排</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74675" y="1127760"/>
            <a:ext cx="10963910" cy="5169535"/>
          </a:xfrm>
          <a:prstGeom prst="rect">
            <a:avLst/>
          </a:prstGeom>
          <a:noFill/>
        </p:spPr>
        <p:txBody>
          <a:bodyPr wrap="square" rtlCol="0">
            <a:spAutoFit/>
          </a:bodyPr>
          <a:p>
            <a:pPr>
              <a:lnSpc>
                <a:spcPct val="150000"/>
              </a:lnSpc>
            </a:pPr>
            <a:r>
              <a:rPr lang="zh-CN" altLang="en-US" sz="2000"/>
              <a:t>大学生活和高中相比，时间是非常自由的，除了固定的上课时间和</a:t>
            </a:r>
            <a:r>
              <a:rPr lang="en-US" altLang="zh-CN" sz="2000"/>
              <a:t> DDL </a:t>
            </a:r>
            <a:r>
              <a:rPr lang="zh-CN" altLang="en-US" sz="2000"/>
              <a:t>以外，基本上全是自由时间。但这也就意味着，我们要自己规划好自己的时间。什么时候吃饭，什么时候出去玩，什么时候写作业，都要自己安排</a:t>
            </a:r>
            <a:r>
              <a:rPr lang="zh-CN" altLang="en-US" sz="2000"/>
              <a:t>好。以下是我的一点经验：</a:t>
            </a:r>
            <a:endParaRPr lang="zh-CN" altLang="en-US" sz="2000"/>
          </a:p>
          <a:p>
            <a:pPr marL="342900" indent="-342900">
              <a:lnSpc>
                <a:spcPct val="150000"/>
              </a:lnSpc>
              <a:buFont typeface="Arial" panose="020B0604020202020204" pitchFamily="34" charset="0"/>
              <a:buChar char="•"/>
            </a:pPr>
            <a:r>
              <a:rPr lang="zh-CN" altLang="en-US" sz="2000" b="1"/>
              <a:t>学期初规划：</a:t>
            </a:r>
            <a:r>
              <a:rPr lang="zh-CN" altLang="en-US" sz="2000" b="1">
                <a:solidFill>
                  <a:srgbClr val="FF0000"/>
                </a:solidFill>
              </a:rPr>
              <a:t>列出规律性任务</a:t>
            </a:r>
            <a:r>
              <a:rPr lang="zh-CN" altLang="en-US" sz="2000"/>
              <a:t>：语言考试、考驾照、社团活动、科研、锻炼等。当然还有一个很重要的：预留</a:t>
            </a:r>
            <a:r>
              <a:rPr lang="zh-CN" altLang="en-US" sz="2000" b="1">
                <a:solidFill>
                  <a:srgbClr val="FF0000"/>
                </a:solidFill>
              </a:rPr>
              <a:t>自由时间</a:t>
            </a:r>
            <a:r>
              <a:rPr lang="zh-CN" altLang="en-US" sz="2000"/>
              <a:t>（如半天）应对突发情况。</a:t>
            </a:r>
            <a:endParaRPr lang="en-US" altLang="zh-CN" sz="2000"/>
          </a:p>
          <a:p>
            <a:pPr marL="342900" indent="-342900">
              <a:lnSpc>
                <a:spcPct val="150000"/>
              </a:lnSpc>
              <a:buFont typeface="Arial" panose="020B0604020202020204" pitchFamily="34" charset="0"/>
              <a:buChar char="•"/>
            </a:pPr>
            <a:r>
              <a:rPr lang="zh-CN" altLang="en-US" sz="2000" b="1"/>
              <a:t>选课与时间分配：</a:t>
            </a:r>
            <a:r>
              <a:rPr lang="zh-CN" altLang="en-US" sz="2000"/>
              <a:t>确定想选的课程，预估上课和作业时间。结合课外活动，评估总时间是否合理，</a:t>
            </a:r>
            <a:r>
              <a:rPr lang="zh-CN" altLang="en-US" sz="2000">
                <a:highlight>
                  <a:srgbClr val="FFFF00"/>
                </a:highlight>
              </a:rPr>
              <a:t>必要时取舍</a:t>
            </a:r>
            <a:r>
              <a:rPr lang="zh-CN" altLang="en-US" sz="2000"/>
              <a:t>。（有些硬核选修会影响本学期的课外时间，可以先</a:t>
            </a:r>
            <a:r>
              <a:rPr lang="zh-CN" altLang="en-US" sz="2000">
                <a:sym typeface="+mn-ea"/>
              </a:rPr>
              <a:t>不选，大四选修会水一点）</a:t>
            </a:r>
            <a:endParaRPr lang="en-US" altLang="zh-CN" sz="2000"/>
          </a:p>
          <a:p>
            <a:pPr marL="342900" indent="-342900">
              <a:lnSpc>
                <a:spcPct val="150000"/>
              </a:lnSpc>
              <a:buFont typeface="Arial" panose="020B0604020202020204" pitchFamily="34" charset="0"/>
              <a:buChar char="•"/>
            </a:pPr>
            <a:r>
              <a:rPr lang="zh-CN" altLang="en-US" sz="2000" b="1"/>
              <a:t>调整与优化：</a:t>
            </a:r>
            <a:r>
              <a:rPr lang="zh-CN" altLang="en-US" sz="2000"/>
              <a:t>注意课程和社团活动可能会出现</a:t>
            </a:r>
            <a:r>
              <a:rPr lang="zh-CN" altLang="en-US" sz="2000"/>
              <a:t>突发情况，记得</a:t>
            </a:r>
            <a:r>
              <a:rPr lang="zh-CN" altLang="en-US" sz="2000"/>
              <a:t>为他们预留弹性时间。</a:t>
            </a:r>
            <a:endParaRPr lang="zh-CN" altLang="en-US" sz="2000"/>
          </a:p>
          <a:p>
            <a:pPr marL="342900" indent="-342900">
              <a:lnSpc>
                <a:spcPct val="150000"/>
              </a:lnSpc>
              <a:buFont typeface="Arial" panose="020B0604020202020204" pitchFamily="34" charset="0"/>
              <a:buChar char="•"/>
            </a:pPr>
            <a:r>
              <a:rPr lang="zh-CN" altLang="en-US" sz="2000" b="1"/>
              <a:t>利用好碎片时间：</a:t>
            </a:r>
            <a:r>
              <a:rPr lang="zh-CN" altLang="en-US" sz="2000"/>
              <a:t>碎片时间虽然短暂，但积少成多，利用好它们可以大幅提升效率。比如，在排队或课间休息时，可以背几个单词，</a:t>
            </a:r>
            <a:r>
              <a:rPr lang="zh-CN" altLang="en-US" sz="2000" strike="sngStrike"/>
              <a:t>在一些水课上抄物理实验报告</a:t>
            </a:r>
            <a:r>
              <a:rPr lang="zh-CN" altLang="en-US" sz="2000"/>
              <a:t>等</a:t>
            </a:r>
            <a:endParaRPr lang="zh-CN" altLang="en-US" sz="2000"/>
          </a:p>
          <a:p>
            <a:pPr indent="0">
              <a:lnSpc>
                <a:spcPct val="150000"/>
              </a:lnSpc>
              <a:buFont typeface="Arial" panose="020B0604020202020204" pitchFamily="34" charset="0"/>
              <a:buNone/>
            </a:pPr>
            <a:r>
              <a:rPr lang="zh-CN" altLang="en-US" sz="2000" b="1"/>
              <a:t>最重要的事情当然是按照自己规划的来执行啦！！</a:t>
            </a:r>
            <a:endParaRPr lang="zh-CN" altLang="en-US" sz="2000" b="1"/>
          </a:p>
        </p:txBody>
      </p:sp>
      <p:pic>
        <p:nvPicPr>
          <p:cNvPr id="5" name="图片 4"/>
          <p:cNvPicPr>
            <a:picLocks noChangeAspect="1"/>
          </p:cNvPicPr>
          <p:nvPr>
            <p:custDataLst>
              <p:tags r:id="rId2"/>
            </p:custDataLst>
          </p:nvPr>
        </p:nvPicPr>
        <p:blipFill>
          <a:blip r:embed="rId3"/>
          <a:stretch>
            <a:fillRect/>
          </a:stretch>
        </p:blipFill>
        <p:spPr>
          <a:xfrm>
            <a:off x="9079865" y="5417185"/>
            <a:ext cx="527050" cy="527685"/>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校园生活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569595" y="1137285"/>
            <a:ext cx="10886440" cy="5099685"/>
          </a:xfrm>
          <a:prstGeom prst="rect">
            <a:avLst/>
          </a:prstGeom>
          <a:noFill/>
        </p:spPr>
        <p:txBody>
          <a:bodyPr wrap="square" rtlCol="0">
            <a:noAutofit/>
          </a:bodyPr>
          <a:p>
            <a:pPr>
              <a:lnSpc>
                <a:spcPct val="150000"/>
              </a:lnSpc>
            </a:pPr>
            <a:r>
              <a:rPr lang="en-US" altLang="zh-CN" sz="2000" b="1"/>
              <a:t>1. </a:t>
            </a:r>
            <a:r>
              <a:rPr lang="zh-CN" altLang="en-US" sz="2000" b="1"/>
              <a:t>大学生活不仅仅是学习</a:t>
            </a:r>
            <a:endParaRPr lang="zh-CN" altLang="en-US" sz="2000" b="1"/>
          </a:p>
          <a:p>
            <a:pPr>
              <a:lnSpc>
                <a:spcPct val="150000"/>
              </a:lnSpc>
            </a:pPr>
            <a:r>
              <a:rPr lang="zh-CN" altLang="en-US" sz="2000"/>
              <a:t>受长期应试教育的影响，许多人认为大学生活只应专注于学业。然而，</a:t>
            </a:r>
            <a:r>
              <a:rPr lang="zh-CN" altLang="en-US" sz="2000">
                <a:highlight>
                  <a:srgbClr val="FFFF00"/>
                </a:highlight>
              </a:rPr>
              <a:t>大学不仅仅是学习的场所</a:t>
            </a:r>
            <a:r>
              <a:rPr lang="zh-CN" altLang="en-US" sz="2000"/>
              <a:t>，它是一个</a:t>
            </a:r>
            <a:r>
              <a:rPr lang="zh-CN" altLang="en-US" sz="2000">
                <a:highlight>
                  <a:srgbClr val="FFFF00"/>
                </a:highlight>
              </a:rPr>
              <a:t>探索自我、拓宽视野</a:t>
            </a:r>
            <a:r>
              <a:rPr lang="zh-CN" altLang="en-US" sz="2000"/>
              <a:t>的机会。</a:t>
            </a:r>
            <a:r>
              <a:rPr lang="zh-CN" altLang="en-US" sz="2000" b="1"/>
              <a:t>我们不仅能在课堂上获取知识，还能通过实践、社交等多种方式学习和成长</a:t>
            </a:r>
            <a:r>
              <a:rPr lang="zh-CN" altLang="en-US" sz="2000"/>
              <a:t>。</a:t>
            </a:r>
            <a:endParaRPr lang="zh-CN" altLang="en-US" sz="2000"/>
          </a:p>
          <a:p>
            <a:pPr algn="l">
              <a:lnSpc>
                <a:spcPct val="150000"/>
              </a:lnSpc>
              <a:buClrTx/>
              <a:buSzTx/>
              <a:buFontTx/>
            </a:pPr>
            <a:r>
              <a:rPr lang="zh-CN" altLang="en-US" sz="2000" b="1"/>
              <a:t>2. 大学生活中的其他可能性</a:t>
            </a:r>
            <a:endParaRPr lang="zh-CN" altLang="en-US" sz="2000" b="1"/>
          </a:p>
          <a:p>
            <a:pPr algn="l">
              <a:lnSpc>
                <a:spcPct val="150000"/>
              </a:lnSpc>
              <a:buClrTx/>
              <a:buSzTx/>
              <a:buFontTx/>
            </a:pPr>
            <a:r>
              <a:rPr lang="zh-CN" altLang="en-US" sz="2000"/>
              <a:t>大学是一个可以尝试新事物、拓宽生活边界的地方。除了学习，我们可以享受丰富的课外活动：</a:t>
            </a:r>
            <a:r>
              <a:rPr lang="zh-CN" altLang="en-US" sz="2000" b="1"/>
              <a:t>与朋友相约外出、参加社团活动、看电影、打游戏、谈一场恋爱</a:t>
            </a:r>
            <a:r>
              <a:rPr lang="zh-CN" altLang="en-US" sz="2000"/>
              <a:t>。这些活动不仅能够丰富我们的经验，也能够让我们从不同的角度看待世界。</a:t>
            </a:r>
            <a:endParaRPr lang="zh-CN" altLang="en-US" sz="2000"/>
          </a:p>
          <a:p>
            <a:pPr algn="l">
              <a:lnSpc>
                <a:spcPct val="150000"/>
              </a:lnSpc>
              <a:buClrTx/>
              <a:buSzTx/>
              <a:buFontTx/>
            </a:pPr>
            <a:r>
              <a:rPr lang="en-US" altLang="zh-CN" sz="2000" b="1"/>
              <a:t>3.</a:t>
            </a:r>
            <a:r>
              <a:rPr lang="zh-CN" altLang="en-US" sz="2000" b="1"/>
              <a:t>个人感悟</a:t>
            </a:r>
            <a:endParaRPr lang="zh-CN" altLang="en-US" sz="2000" b="1"/>
          </a:p>
          <a:p>
            <a:pPr algn="l">
              <a:lnSpc>
                <a:spcPct val="150000"/>
              </a:lnSpc>
              <a:buClrTx/>
              <a:buSzTx/>
              <a:buFontTx/>
            </a:pPr>
            <a:r>
              <a:rPr lang="zh-CN" altLang="en-US" sz="2000"/>
              <a:t>大学不仅仅是学习知识的地方，更重要的是提升个人的综合能力、结交多样的朋友，以及在</a:t>
            </a:r>
            <a:r>
              <a:rPr lang="zh-CN" altLang="en-US" sz="2000" b="1"/>
              <a:t>低成本的情况下进行自我探索和试错</a:t>
            </a:r>
            <a:r>
              <a:rPr lang="zh-CN" altLang="en-US" sz="2000"/>
              <a:t>，这些体验将对我们未来的生活产生深远的影响。</a:t>
            </a:r>
            <a:endParaRPr lang="zh-CN" altLang="en-US" sz="200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49935" y="2162810"/>
            <a:ext cx="6715125" cy="3443605"/>
          </a:xfrm>
          <a:prstGeom prst="rect">
            <a:avLst/>
          </a:prstGeom>
          <a:noFill/>
        </p:spPr>
        <p:txBody>
          <a:bodyPr wrap="square">
            <a:noAutofit/>
          </a:bodyPr>
          <a:p>
            <a:pPr marL="342900" indent="-342900">
              <a:lnSpc>
                <a:spcPct val="150000"/>
              </a:lnSpc>
              <a:buFont typeface="Arial" panose="020B0604020202020204" pitchFamily="34" charset="0"/>
              <a:buChar char="•"/>
            </a:pPr>
            <a:r>
              <a:rPr lang="zh-CN" altLang="en-US" sz="2000" dirty="0">
                <a:latin typeface="+mn-ea"/>
                <a:cs typeface="+mn-ea"/>
              </a:rPr>
              <a:t>不是执行问题，而是选择问题（迷茫不敢选择？）</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不要怕试错，没有所谓正确的路（那我都试试？）</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不能什么都想要，需要找准赛道，拒绝无意义内耗（那我只专注一个可以吗，我只学习？）</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追求全面发展要有侧重点（目标太远大太飘渺？）</a:t>
            </a:r>
            <a:endParaRPr lang="en-US" altLang="zh-CN" sz="2000" dirty="0">
              <a:latin typeface="+mn-ea"/>
              <a:cs typeface="+mn-ea"/>
            </a:endParaRPr>
          </a:p>
          <a:p>
            <a:pPr marL="342900" indent="-342900">
              <a:lnSpc>
                <a:spcPct val="150000"/>
              </a:lnSpc>
              <a:buFont typeface="Arial" panose="020B0604020202020204" pitchFamily="34" charset="0"/>
              <a:buChar char="•"/>
            </a:pPr>
            <a:r>
              <a:rPr lang="zh-CN" altLang="en-US" sz="2000" dirty="0">
                <a:latin typeface="+mn-ea"/>
                <a:cs typeface="+mn-ea"/>
              </a:rPr>
              <a:t>设立小</a:t>
            </a:r>
            <a:r>
              <a:rPr lang="en-US" altLang="zh-CN" sz="2000" dirty="0">
                <a:latin typeface="+mn-ea"/>
                <a:cs typeface="+mn-ea"/>
              </a:rPr>
              <a:t>/</a:t>
            </a:r>
            <a:r>
              <a:rPr lang="zh-CN" altLang="en-US" sz="2000" dirty="0">
                <a:latin typeface="+mn-ea"/>
                <a:cs typeface="+mn-ea"/>
              </a:rPr>
              <a:t>短期目标与大</a:t>
            </a:r>
            <a:r>
              <a:rPr lang="en-US" altLang="zh-CN" sz="2000" dirty="0">
                <a:latin typeface="+mn-ea"/>
                <a:cs typeface="+mn-ea"/>
              </a:rPr>
              <a:t>/</a:t>
            </a:r>
            <a:r>
              <a:rPr lang="zh-CN" altLang="en-US" sz="2000" dirty="0">
                <a:latin typeface="+mn-ea"/>
                <a:cs typeface="+mn-ea"/>
              </a:rPr>
              <a:t>长期目标（如何实现？）</a:t>
            </a:r>
            <a:endParaRPr lang="zh-CN" altLang="en-US" sz="2000" dirty="0">
              <a:latin typeface="+mn-ea"/>
              <a:cs typeface="+mn-ea"/>
            </a:endParaRPr>
          </a:p>
        </p:txBody>
      </p:sp>
      <p:sp>
        <p:nvSpPr>
          <p:cNvPr id="5" name="文本框 4"/>
          <p:cNvSpPr txBox="1"/>
          <p:nvPr/>
        </p:nvSpPr>
        <p:spPr>
          <a:xfrm>
            <a:off x="749935" y="1283970"/>
            <a:ext cx="5637530" cy="501650"/>
          </a:xfrm>
          <a:prstGeom prst="rect">
            <a:avLst/>
          </a:prstGeom>
          <a:noFill/>
        </p:spPr>
        <p:txBody>
          <a:bodyPr wrap="square">
            <a:noAutofit/>
          </a:bodyPr>
          <a:p>
            <a:pPr algn="ctr">
              <a:buClrTx/>
              <a:buSzTx/>
              <a:buFontTx/>
            </a:pPr>
            <a:r>
              <a:rPr lang="zh-CN" altLang="en-US" sz="2800" b="1" dirty="0">
                <a:latin typeface="+mn-ea"/>
              </a:rPr>
              <a:t>埋头拉车，也要记得抬头看路</a:t>
            </a:r>
            <a:endParaRPr lang="zh-CN" altLang="en-US" sz="2800" b="1" dirty="0">
              <a:latin typeface="+mn-ea"/>
            </a:endParaRPr>
          </a:p>
        </p:txBody>
      </p:sp>
      <p:pic>
        <p:nvPicPr>
          <p:cNvPr id="8" name="图片 7"/>
          <p:cNvPicPr>
            <a:picLocks noChangeAspect="1"/>
          </p:cNvPicPr>
          <p:nvPr/>
        </p:nvPicPr>
        <p:blipFill>
          <a:blip r:embed="rId2"/>
          <a:stretch>
            <a:fillRect/>
          </a:stretch>
        </p:blipFill>
        <p:spPr>
          <a:xfrm>
            <a:off x="7900035" y="3911600"/>
            <a:ext cx="3856990" cy="2322830"/>
          </a:xfrm>
          <a:prstGeom prst="rect">
            <a:avLst/>
          </a:prstGeom>
        </p:spPr>
      </p:pic>
      <p:pic>
        <p:nvPicPr>
          <p:cNvPr id="14" name="图片 13"/>
          <p:cNvPicPr>
            <a:picLocks noChangeAspect="1"/>
          </p:cNvPicPr>
          <p:nvPr/>
        </p:nvPicPr>
        <p:blipFill>
          <a:blip r:embed="rId3"/>
          <a:stretch>
            <a:fillRect/>
          </a:stretch>
        </p:blipFill>
        <p:spPr>
          <a:xfrm>
            <a:off x="7854315" y="1479550"/>
            <a:ext cx="3903345" cy="2223135"/>
          </a:xfrm>
          <a:prstGeom prst="rect">
            <a:avLst/>
          </a:prstGeom>
        </p:spPr>
      </p:pic>
      <p:pic>
        <p:nvPicPr>
          <p:cNvPr id="15" name="图片 14"/>
          <p:cNvPicPr>
            <a:picLocks noChangeAspect="1"/>
          </p:cNvPicPr>
          <p:nvPr/>
        </p:nvPicPr>
        <p:blipFill>
          <a:blip r:embed="rId4"/>
          <a:stretch>
            <a:fillRect/>
          </a:stretch>
        </p:blipFill>
        <p:spPr>
          <a:xfrm>
            <a:off x="9380220" y="2950845"/>
            <a:ext cx="2057400" cy="419100"/>
          </a:xfrm>
          <a:prstGeom prst="rect">
            <a:avLst/>
          </a:prstGeom>
        </p:spPr>
      </p:pic>
      <p:cxnSp>
        <p:nvCxnSpPr>
          <p:cNvPr id="19" name="直接箭头连接符 18"/>
          <p:cNvCxnSpPr/>
          <p:nvPr/>
        </p:nvCxnSpPr>
        <p:spPr>
          <a:xfrm flipH="1" flipV="1">
            <a:off x="10888345" y="3406775"/>
            <a:ext cx="134620" cy="1714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sym typeface="+mn-ea"/>
              </a:rPr>
              <a:t> </a:t>
            </a:r>
            <a:r>
              <a:rPr lang="en-US" altLang="zh-CN" sz="3200" b="1" dirty="0">
                <a:solidFill>
                  <a:schemeClr val="bg1"/>
                </a:solidFill>
                <a:latin typeface="微软雅黑" panose="020B0503020204020204" charset="-122"/>
                <a:ea typeface="微软雅黑" panose="020B0503020204020204" charset="-122"/>
                <a:sym typeface="+mn-ea"/>
              </a:rPr>
              <a:t>4.</a:t>
            </a:r>
            <a:r>
              <a:rPr lang="zh-CN" altLang="en-US" sz="3200" b="1" dirty="0">
                <a:solidFill>
                  <a:schemeClr val="bg1"/>
                </a:solidFill>
                <a:latin typeface="微软雅黑" panose="020B0503020204020204" charset="-122"/>
                <a:ea typeface="微软雅黑" panose="020B0503020204020204" charset="-122"/>
                <a:sym typeface="+mn-ea"/>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信息渠道</a:t>
            </a:r>
            <a:endParaRPr lang="zh-CN" altLang="en-US" sz="3200" b="1" dirty="0">
              <a:solidFill>
                <a:schemeClr val="bg1"/>
              </a:solidFill>
              <a:latin typeface="微软雅黑" panose="020B0503020204020204" charset="-122"/>
              <a:ea typeface="微软雅黑" panose="020B0503020204020204" charset="-122"/>
              <a:sym typeface="+mn-ea"/>
            </a:endParaRPr>
          </a:p>
          <a:p>
            <a:pPr algn="l">
              <a:buClrTx/>
              <a:buSzTx/>
              <a:buFontTx/>
            </a:pPr>
            <a:endParaRPr lang="en-US" altLang="zh-CN"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2062480" y="2254250"/>
            <a:ext cx="8067675" cy="2835275"/>
          </a:xfrm>
          <a:prstGeom prst="rect">
            <a:avLst/>
          </a:prstGeom>
          <a:noFill/>
        </p:spPr>
        <p:txBody>
          <a:bodyPr wrap="square">
            <a:noAutofit/>
          </a:bodyPr>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身边人：同学、学长学姐、老师</a:t>
            </a:r>
            <a:endParaRPr lang="en-US" altLang="zh-CN" sz="2400" dirty="0">
              <a:latin typeface="微软雅黑" panose="020B0503020204020204" charset="-122"/>
              <a:ea typeface="微软雅黑" panose="020B0503020204020204" charset="-122"/>
              <a:cs typeface="微软雅黑" panose="020B0503020204020204" charset="-122"/>
            </a:endParaRPr>
          </a:p>
          <a:p>
            <a:pPr lvl="1">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（学校政策、校内课程资料、贴合本校情况的经验）</a:t>
            </a:r>
            <a:endParaRPr lang="en-US" altLang="zh-CN" sz="24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rPr>
              <a:t>互联网：</a:t>
            </a:r>
            <a:r>
              <a:rPr lang="en-US" altLang="zh-CN" sz="2400" dirty="0">
                <a:latin typeface="微软雅黑" panose="020B0503020204020204" charset="-122"/>
                <a:ea typeface="微软雅黑" panose="020B0503020204020204" charset="-122"/>
                <a:cs typeface="微软雅黑" panose="020B0503020204020204" charset="-122"/>
              </a:rPr>
              <a:t>UP</a:t>
            </a:r>
            <a:r>
              <a:rPr lang="zh-CN" altLang="en-US" sz="2400" dirty="0">
                <a:latin typeface="微软雅黑" panose="020B0503020204020204" charset="-122"/>
                <a:ea typeface="微软雅黑" panose="020B0503020204020204" charset="-122"/>
                <a:cs typeface="微软雅黑" panose="020B0503020204020204" charset="-122"/>
              </a:rPr>
              <a:t>主、</a:t>
            </a:r>
            <a:r>
              <a:rPr lang="en-US" altLang="zh-CN" sz="2400" dirty="0">
                <a:latin typeface="微软雅黑" panose="020B0503020204020204" charset="-122"/>
                <a:ea typeface="微软雅黑" panose="020B0503020204020204" charset="-122"/>
                <a:cs typeface="微软雅黑" panose="020B0503020204020204" charset="-122"/>
              </a:rPr>
              <a:t>GitHub</a:t>
            </a:r>
            <a:r>
              <a:rPr lang="zh-CN" altLang="en-US" sz="2400" dirty="0">
                <a:latin typeface="微软雅黑" panose="020B0503020204020204" charset="-122"/>
                <a:ea typeface="微软雅黑" panose="020B0503020204020204" charset="-122"/>
                <a:cs typeface="微软雅黑" panose="020B0503020204020204" charset="-122"/>
              </a:rPr>
              <a:t> 、群友</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（搬运优质课程、通用经验分享、各种项目知识等待探索）</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062480" y="1495425"/>
            <a:ext cx="8027035" cy="614680"/>
          </a:xfrm>
          <a:prstGeom prst="rect">
            <a:avLst/>
          </a:prstGeom>
          <a:noFill/>
        </p:spPr>
        <p:txBody>
          <a:bodyPr wrap="square">
            <a:noAutofit/>
          </a:bodyPr>
          <a:p>
            <a:pPr algn="ctr"/>
            <a:r>
              <a:rPr lang="zh-CN" altLang="en-US" sz="2400" dirty="0">
                <a:latin typeface="微软雅黑" panose="020B0503020204020204" charset="-122"/>
                <a:ea typeface="微软雅黑" panose="020B0503020204020204" charset="-122"/>
              </a:rPr>
              <a:t>信息纷杂的时代，破除信息差也许是解决问题的重要一环</a:t>
            </a:r>
            <a:endParaRPr lang="zh-CN" altLang="en-US" sz="2400" dirty="0">
              <a:latin typeface="微软雅黑" panose="020B0503020204020204" charset="-122"/>
              <a:ea typeface="微软雅黑" panose="020B0503020204020204" charset="-122"/>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50"/>
            <a:ext cx="9669780"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大学四年时间安排规划</a:t>
            </a:r>
            <a:r>
              <a:rPr lang="zh-CN" altLang="en-US" sz="3200" b="1" dirty="0">
                <a:solidFill>
                  <a:schemeClr val="bg1"/>
                </a:solidFill>
                <a:latin typeface="微软雅黑" panose="020B0503020204020204" charset="-122"/>
                <a:ea typeface="微软雅黑" panose="020B0503020204020204" charset="-122"/>
                <a:sym typeface="+mn-ea"/>
              </a:rPr>
              <a:t>参考</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432435" y="854710"/>
            <a:ext cx="11450320" cy="5809615"/>
          </a:xfrm>
          <a:prstGeom prst="rect">
            <a:avLst/>
          </a:prstGeom>
          <a:noFill/>
        </p:spPr>
        <p:txBody>
          <a:bodyPr wrap="square" rtlCol="0">
            <a:spAutoFit/>
          </a:bodyPr>
          <a:p>
            <a:pPr>
              <a:lnSpc>
                <a:spcPct val="110000"/>
              </a:lnSpc>
            </a:pPr>
            <a:r>
              <a:rPr lang="zh-CN" altLang="en-US" sz="2600" b="1"/>
              <a:t>大一上</a:t>
            </a:r>
            <a:r>
              <a:rPr lang="en-US" altLang="zh-CN" sz="2600" b="1"/>
              <a:t>：</a:t>
            </a:r>
            <a:r>
              <a:rPr lang="zh-CN" altLang="en-US" sz="2600"/>
              <a:t>适应，学业，星火怀，寒假好好玩（美赛），兴趣（</a:t>
            </a:r>
            <a:r>
              <a:rPr lang="zh-CN" altLang="en-US" sz="2600">
                <a:sym typeface="+mn-ea"/>
              </a:rPr>
              <a:t>方向</a:t>
            </a:r>
            <a:r>
              <a:rPr lang="zh-CN" altLang="en-US" sz="2600"/>
              <a:t>）</a:t>
            </a:r>
            <a:endParaRPr lang="zh-CN" altLang="en-US" sz="2600"/>
          </a:p>
          <a:p>
            <a:pPr>
              <a:lnSpc>
                <a:spcPct val="110000"/>
              </a:lnSpc>
            </a:pPr>
            <a:r>
              <a:rPr lang="zh-CN" altLang="en-US" sz="2600" b="1"/>
              <a:t>大</a:t>
            </a:r>
            <a:r>
              <a:rPr lang="zh-CN" altLang="en-US" sz="2600" b="1">
                <a:sym typeface="+mn-ea"/>
              </a:rPr>
              <a:t>一</a:t>
            </a:r>
            <a:r>
              <a:rPr lang="zh-CN" altLang="en-US" sz="2600" b="1"/>
              <a:t>下</a:t>
            </a:r>
            <a:r>
              <a:rPr lang="en-US" altLang="zh-CN" sz="2600" b="1"/>
              <a:t>：</a:t>
            </a:r>
            <a:r>
              <a:rPr lang="zh-CN" altLang="en-US" sz="2600"/>
              <a:t>学业，兴趣（英语数学竞赛等），竞赛（国创等</a:t>
            </a:r>
            <a:r>
              <a:rPr lang="en-US" altLang="zh-CN" sz="2600"/>
              <a:t>)</a:t>
            </a:r>
            <a:r>
              <a:rPr lang="zh-CN" altLang="en-US" sz="2600"/>
              <a:t>联系，五一数模节，竞赛基地集训，双创周，访学</a:t>
            </a:r>
            <a:endParaRPr lang="zh-CN" altLang="en-US" sz="2600"/>
          </a:p>
          <a:p>
            <a:pPr>
              <a:lnSpc>
                <a:spcPct val="110000"/>
              </a:lnSpc>
            </a:pPr>
            <a:r>
              <a:rPr lang="zh-CN" altLang="en-US" sz="2600" b="1"/>
              <a:t>大二上</a:t>
            </a:r>
            <a:r>
              <a:rPr lang="en-US" altLang="zh-CN" sz="2600" b="1"/>
              <a:t>：</a:t>
            </a:r>
            <a:r>
              <a:rPr lang="zh-CN" altLang="en-US" sz="2600"/>
              <a:t>学业，四级，各种竞赛，十一数模国赛，寒假数模</a:t>
            </a:r>
            <a:r>
              <a:rPr lang="zh-CN" altLang="en-US" sz="2600">
                <a:sym typeface="+mn-ea"/>
              </a:rPr>
              <a:t>美赛</a:t>
            </a:r>
            <a:endParaRPr lang="zh-CN" altLang="en-US" sz="2600"/>
          </a:p>
          <a:p>
            <a:pPr>
              <a:lnSpc>
                <a:spcPct val="110000"/>
              </a:lnSpc>
            </a:pPr>
            <a:r>
              <a:rPr lang="zh-CN" altLang="en-US" sz="2600" b="1"/>
              <a:t>大二下</a:t>
            </a:r>
            <a:r>
              <a:rPr lang="en-US" altLang="zh-CN" sz="2600" b="1"/>
              <a:t>：</a:t>
            </a:r>
            <a:r>
              <a:rPr lang="zh-CN" altLang="en-US" sz="2600"/>
              <a:t>学业，竞赛准备，五一数模，信安赛试水，六级，暑假电赛，实习，访学，考证，考出国英语</a:t>
            </a:r>
            <a:endParaRPr lang="zh-CN" altLang="en-US" sz="2600"/>
          </a:p>
          <a:p>
            <a:pPr>
              <a:lnSpc>
                <a:spcPct val="110000"/>
              </a:lnSpc>
            </a:pPr>
            <a:r>
              <a:rPr lang="zh-CN" altLang="en-US" sz="2600" b="1"/>
              <a:t>大三上</a:t>
            </a:r>
            <a:r>
              <a:rPr lang="en-US" altLang="zh-CN" sz="2600" b="1"/>
              <a:t>：</a:t>
            </a:r>
            <a:r>
              <a:rPr lang="zh-CN" altLang="en-US" sz="2600"/>
              <a:t>学业，密码技术竞赛，其它竞赛，自主方向，找导师，找实习。</a:t>
            </a:r>
            <a:r>
              <a:rPr lang="en-US" altLang="zh-CN" sz="2600"/>
              <a:t>(</a:t>
            </a:r>
            <a:r>
              <a:rPr lang="zh-CN" altLang="en-US" sz="2600"/>
              <a:t>决定去向</a:t>
            </a:r>
            <a:r>
              <a:rPr lang="en-US" altLang="zh-CN" sz="2600"/>
              <a:t>)</a:t>
            </a:r>
            <a:endParaRPr lang="en-US" altLang="zh-CN" sz="2600"/>
          </a:p>
          <a:p>
            <a:pPr>
              <a:lnSpc>
                <a:spcPct val="110000"/>
              </a:lnSpc>
            </a:pPr>
            <a:r>
              <a:rPr lang="zh-CN" altLang="en-US" sz="2600" b="1"/>
              <a:t>大三下</a:t>
            </a:r>
            <a:r>
              <a:rPr lang="en-US" altLang="zh-CN" sz="2600" b="1"/>
              <a:t>：</a:t>
            </a:r>
            <a:r>
              <a:rPr lang="zh-CN" altLang="en-US" sz="2600"/>
              <a:t>学业，信安赛、电赛、互联网</a:t>
            </a:r>
            <a:r>
              <a:rPr lang="en-US" altLang="zh-CN" sz="2600"/>
              <a:t>+</a:t>
            </a:r>
            <a:r>
              <a:rPr lang="zh-CN" altLang="en-US" sz="2600"/>
              <a:t>（最后一次），实习春招，（保研排名）各种夏令营，工作实习，出国文书准备，考研镇导班</a:t>
            </a:r>
            <a:endParaRPr lang="zh-CN" altLang="en-US" sz="2600"/>
          </a:p>
          <a:p>
            <a:pPr>
              <a:lnSpc>
                <a:spcPct val="110000"/>
              </a:lnSpc>
            </a:pPr>
            <a:r>
              <a:rPr lang="zh-CN" altLang="en-US" sz="2600" b="1"/>
              <a:t>大四上</a:t>
            </a:r>
            <a:r>
              <a:rPr lang="en-US" altLang="zh-CN" sz="2600" b="1"/>
              <a:t>：</a:t>
            </a:r>
            <a:r>
              <a:rPr lang="zh-CN" altLang="en-US" sz="2600"/>
              <a:t>学业，保研</a:t>
            </a:r>
            <a:r>
              <a:rPr lang="en-US" altLang="zh-CN" sz="2600"/>
              <a:t>(</a:t>
            </a:r>
            <a:r>
              <a:rPr lang="zh-CN" altLang="en-US" sz="2600"/>
              <a:t>十一前</a:t>
            </a:r>
            <a:r>
              <a:rPr lang="en-US" altLang="zh-CN" sz="2600"/>
              <a:t>)</a:t>
            </a:r>
            <a:r>
              <a:rPr lang="zh-CN" altLang="en-US" sz="2600"/>
              <a:t>，考研，实习，秋招。最后一次四六级考试。</a:t>
            </a:r>
            <a:endParaRPr lang="zh-CN" altLang="en-US" sz="2600"/>
          </a:p>
          <a:p>
            <a:pPr>
              <a:lnSpc>
                <a:spcPct val="110000"/>
              </a:lnSpc>
            </a:pPr>
            <a:r>
              <a:rPr lang="zh-CN" altLang="en-US" sz="2600" b="1"/>
              <a:t>大</a:t>
            </a:r>
            <a:r>
              <a:rPr lang="zh-CN" altLang="en-US" sz="2600" b="1">
                <a:sym typeface="+mn-ea"/>
              </a:rPr>
              <a:t>四</a:t>
            </a:r>
            <a:r>
              <a:rPr lang="zh-CN" altLang="en-US" sz="2600" b="1"/>
              <a:t>下</a:t>
            </a:r>
            <a:r>
              <a:rPr lang="en-US" altLang="zh-CN" sz="2600" b="1"/>
              <a:t>：</a:t>
            </a:r>
            <a:r>
              <a:rPr lang="zh-CN" altLang="en-US" sz="2600"/>
              <a:t>毕业设计，毕业审核，考研复试，面试对接研究生学习工作实习，散伙饭，毕业照。</a:t>
            </a:r>
            <a:endParaRPr lang="zh-CN" altLang="en-US" sz="2600"/>
          </a:p>
        </p:txBody>
      </p:sp>
      <p:sp>
        <p:nvSpPr>
          <p:cNvPr id="5" name="平行四边形 4"/>
          <p:cNvSpPr/>
          <p:nvPr/>
        </p:nvSpPr>
        <p:spPr>
          <a:xfrm>
            <a:off x="76042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平行四边形 7"/>
          <p:cNvSpPr/>
          <p:nvPr/>
        </p:nvSpPr>
        <p:spPr>
          <a:xfrm>
            <a:off x="80380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0"/>
            <a:ext cx="3403262"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0252A"/>
              </a:solidFill>
              <a:latin typeface="微软雅黑" panose="020B0503020204020204" charset="-122"/>
            </a:endParaRPr>
          </a:p>
        </p:txBody>
      </p:sp>
      <p:sp>
        <p:nvSpPr>
          <p:cNvPr id="5" name="文本框 4"/>
          <p:cNvSpPr txBox="1"/>
          <p:nvPr/>
        </p:nvSpPr>
        <p:spPr>
          <a:xfrm>
            <a:off x="931695" y="1023784"/>
            <a:ext cx="1478130" cy="1198880"/>
          </a:xfrm>
          <a:prstGeom prst="rect">
            <a:avLst/>
          </a:prstGeom>
          <a:noFill/>
          <a:ln w="28575">
            <a:solidFill>
              <a:schemeClr val="bg1"/>
            </a:solidFill>
          </a:ln>
        </p:spPr>
        <p:txBody>
          <a:bodyPr wrap="square" rtlCol="0">
            <a:spAutoFit/>
          </a:bodyPr>
          <a:lstStyle/>
          <a:p>
            <a:pPr algn="ctr"/>
            <a:r>
              <a:rPr lang="zh-CN" altLang="en-US" sz="3600" b="1" dirty="0">
                <a:solidFill>
                  <a:schemeClr val="bg1"/>
                </a:solidFill>
                <a:latin typeface="微软雅黑" panose="020B0503020204020204" charset="-122"/>
                <a:ea typeface="微软雅黑" panose="020B0503020204020204" charset="-122"/>
              </a:rPr>
              <a:t>介绍</a:t>
            </a:r>
            <a:endParaRPr lang="en-US" altLang="zh-CN" sz="3600" b="1" dirty="0">
              <a:solidFill>
                <a:schemeClr val="bg1"/>
              </a:solidFill>
              <a:latin typeface="微软雅黑" panose="020B0503020204020204" charset="-122"/>
              <a:ea typeface="微软雅黑" panose="020B0503020204020204" charset="-122"/>
            </a:endParaRPr>
          </a:p>
          <a:p>
            <a:pPr algn="ctr"/>
            <a:r>
              <a:rPr lang="zh-CN" altLang="en-US" sz="3600" b="1" dirty="0">
                <a:solidFill>
                  <a:schemeClr val="bg1"/>
                </a:solidFill>
                <a:latin typeface="微软雅黑" panose="020B0503020204020204" charset="-122"/>
                <a:ea typeface="微软雅黑" panose="020B0503020204020204" charset="-122"/>
              </a:rPr>
              <a:t>提纲</a:t>
            </a:r>
            <a:endParaRPr lang="zh-CN" altLang="en-US" sz="3600" b="1" dirty="0">
              <a:solidFill>
                <a:schemeClr val="bg1"/>
              </a:solidFill>
              <a:latin typeface="微软雅黑" panose="020B0503020204020204" charset="-122"/>
              <a:ea typeface="微软雅黑" panose="020B0503020204020204" charset="-122"/>
            </a:endParaRPr>
          </a:p>
        </p:txBody>
      </p:sp>
      <p:cxnSp>
        <p:nvCxnSpPr>
          <p:cNvPr id="6" name="直接连接符 5"/>
          <p:cNvCxnSpPr/>
          <p:nvPr/>
        </p:nvCxnSpPr>
        <p:spPr>
          <a:xfrm>
            <a:off x="960270" y="5648554"/>
            <a:ext cx="14209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867777" y="6279234"/>
            <a:ext cx="3324225" cy="77117"/>
          </a:xfrm>
          <a:prstGeom prst="rect">
            <a:avLst/>
          </a:prstGeom>
          <a:gradFill flip="none" rotWithShape="1">
            <a:gsLst>
              <a:gs pos="36000">
                <a:schemeClr val="accent1">
                  <a:lumMod val="60000"/>
                  <a:lumOff val="40000"/>
                </a:schemeClr>
              </a:gs>
              <a:gs pos="0">
                <a:schemeClr val="accent1">
                  <a:lumMod val="20000"/>
                  <a:lumOff val="80000"/>
                </a:schemeClr>
              </a:gs>
              <a:gs pos="17000">
                <a:schemeClr val="accent1">
                  <a:lumMod val="40000"/>
                  <a:lumOff val="60000"/>
                </a:schemeClr>
              </a:gs>
              <a:gs pos="74000">
                <a:schemeClr val="accent1">
                  <a:lumMod val="7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10922804" y="811059"/>
            <a:ext cx="215549" cy="2127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ndParaRPr>
          </a:p>
        </p:txBody>
      </p:sp>
      <p:grpSp>
        <p:nvGrpSpPr>
          <p:cNvPr id="2" name="组合 1"/>
          <p:cNvGrpSpPr/>
          <p:nvPr>
            <p:custDataLst>
              <p:tags r:id="rId1"/>
            </p:custDataLst>
          </p:nvPr>
        </p:nvGrpSpPr>
        <p:grpSpPr>
          <a:xfrm>
            <a:off x="4772589" y="1585339"/>
            <a:ext cx="5517878" cy="602488"/>
            <a:chOff x="4772589" y="1617089"/>
            <a:chExt cx="5517878" cy="602488"/>
          </a:xfrm>
        </p:grpSpPr>
        <p:sp>
          <p:nvSpPr>
            <p:cNvPr id="13" name="Text Box 13"/>
            <p:cNvSpPr txBox="1">
              <a:spLocks noChangeArrowheads="1"/>
            </p:cNvSpPr>
            <p:nvPr>
              <p:custDataLst>
                <p:tags r:id="rId2"/>
              </p:custDataLst>
            </p:nvPr>
          </p:nvSpPr>
          <p:spPr bwMode="gray">
            <a:xfrm>
              <a:off x="5919776" y="1617089"/>
              <a:ext cx="3937550"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eaLnBrk="0" hangingPunct="0">
                <a:lnSpc>
                  <a:spcPct val="100000"/>
                </a:lnSpc>
                <a:buClrTx/>
                <a:buFontTx/>
                <a:buNone/>
                <a:defRPr kumimoji="0" sz="2800" b="1">
                  <a:solidFill>
                    <a:srgbClr val="003399"/>
                  </a:solidFill>
                  <a:latin typeface="微软雅黑" panose="020B0503020204020204" charset="-122"/>
                  <a:ea typeface="微软雅黑" panose="020B0503020204020204" charset="-122"/>
                </a:defRPr>
              </a:lvl1pPr>
            </a:lstStyle>
            <a:p>
              <a:pPr algn="ctr">
                <a:buSzTx/>
              </a:pPr>
              <a:r>
                <a:rPr lang="zh-CN" altLang="en-US" sz="3200" dirty="0">
                  <a:solidFill>
                    <a:schemeClr val="accent1">
                      <a:lumMod val="75000"/>
                    </a:schemeClr>
                  </a:solidFill>
                  <a:sym typeface="+mn-ea"/>
                </a:rPr>
                <a:t>个人简介</a:t>
              </a:r>
              <a:endParaRPr lang="zh-CN" altLang="en-US" sz="3200" dirty="0">
                <a:solidFill>
                  <a:schemeClr val="accent1">
                    <a:lumMod val="75000"/>
                  </a:schemeClr>
                </a:solidFill>
                <a:sym typeface="+mn-ea"/>
              </a:endParaRPr>
            </a:p>
          </p:txBody>
        </p:sp>
        <p:sp>
          <p:nvSpPr>
            <p:cNvPr id="14" name="文本框 13"/>
            <p:cNvSpPr txBox="1"/>
            <p:nvPr>
              <p:custDataLst>
                <p:tags r:id="rId3"/>
              </p:custDataLst>
            </p:nvPr>
          </p:nvSpPr>
          <p:spPr>
            <a:xfrm>
              <a:off x="4772589" y="1636012"/>
              <a:ext cx="669120" cy="583565"/>
            </a:xfrm>
            <a:prstGeom prst="rect">
              <a:avLst/>
            </a:prstGeom>
            <a:noFill/>
          </p:spPr>
          <p:txBody>
            <a:bodyPr wrap="square" rtlCol="0">
              <a:spAutoFit/>
            </a:bodyPr>
            <a:lstStyle>
              <a:defPPr>
                <a:defRPr lang="zh-CN"/>
              </a:defPPr>
              <a:lvl1pPr algn="ctr">
                <a:defRPr sz="3200" b="1">
                  <a:solidFill>
                    <a:srgbClr val="003399"/>
                  </a:solidFill>
                  <a:latin typeface="+mj-lt"/>
                </a:defRPr>
              </a:lvl1pPr>
            </a:lstStyle>
            <a:p>
              <a:r>
                <a:rPr lang="en-US" altLang="zh-CN" dirty="0">
                  <a:solidFill>
                    <a:schemeClr val="accent1">
                      <a:lumMod val="75000"/>
                    </a:schemeClr>
                  </a:solidFill>
                </a:rPr>
                <a:t>01</a:t>
              </a:r>
              <a:endParaRPr lang="en-US" altLang="zh-CN" dirty="0">
                <a:solidFill>
                  <a:schemeClr val="accent1">
                    <a:lumMod val="75000"/>
                  </a:schemeClr>
                </a:solidFill>
              </a:endParaRPr>
            </a:p>
          </p:txBody>
        </p:sp>
        <p:cxnSp>
          <p:nvCxnSpPr>
            <p:cNvPr id="15" name="直接连接符 14"/>
            <p:cNvCxnSpPr/>
            <p:nvPr>
              <p:custDataLst>
                <p:tags r:id="rId4"/>
              </p:custDataLst>
            </p:nvPr>
          </p:nvCxnSpPr>
          <p:spPr>
            <a:xfrm>
              <a:off x="5459918" y="2210887"/>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custDataLst>
              <p:tags r:id="rId5"/>
            </p:custDataLst>
          </p:nvPr>
        </p:nvGrpSpPr>
        <p:grpSpPr>
          <a:xfrm>
            <a:off x="4772589" y="2550465"/>
            <a:ext cx="5712332" cy="603308"/>
            <a:chOff x="4772589" y="2504944"/>
            <a:chExt cx="5712332" cy="603308"/>
          </a:xfrm>
        </p:grpSpPr>
        <p:sp>
          <p:nvSpPr>
            <p:cNvPr id="16" name="Text Box 13"/>
            <p:cNvSpPr txBox="1">
              <a:spLocks noChangeArrowheads="1"/>
            </p:cNvSpPr>
            <p:nvPr>
              <p:custDataLst>
                <p:tags r:id="rId6"/>
              </p:custDataLst>
            </p:nvPr>
          </p:nvSpPr>
          <p:spPr bwMode="gray">
            <a:xfrm>
              <a:off x="5247256" y="2504944"/>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sym typeface="+mn-ea"/>
                </a:rPr>
                <a:t>大学碎碎念</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cxnSp>
          <p:nvCxnSpPr>
            <p:cNvPr id="17" name="直接连接符 16"/>
            <p:cNvCxnSpPr/>
            <p:nvPr>
              <p:custDataLst>
                <p:tags r:id="rId7"/>
              </p:custDataLst>
            </p:nvPr>
          </p:nvCxnSpPr>
          <p:spPr>
            <a:xfrm>
              <a:off x="5459918" y="3101710"/>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8"/>
              </p:custDataLst>
            </p:nvPr>
          </p:nvSpPr>
          <p:spPr>
            <a:xfrm>
              <a:off x="4772589" y="2524687"/>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02</a:t>
              </a:r>
              <a:endParaRPr lang="en-US" altLang="zh-CN" sz="3200" b="1" dirty="0">
                <a:solidFill>
                  <a:schemeClr val="accent1">
                    <a:lumMod val="75000"/>
                  </a:schemeClr>
                </a:solidFill>
                <a:latin typeface="+mj-lt"/>
              </a:endParaRPr>
            </a:p>
          </p:txBody>
        </p:sp>
      </p:grpSp>
      <p:grpSp>
        <p:nvGrpSpPr>
          <p:cNvPr id="7" name="组合 6"/>
          <p:cNvGrpSpPr/>
          <p:nvPr>
            <p:custDataLst>
              <p:tags r:id="rId9"/>
            </p:custDataLst>
          </p:nvPr>
        </p:nvGrpSpPr>
        <p:grpSpPr>
          <a:xfrm>
            <a:off x="4772589" y="3516411"/>
            <a:ext cx="5734794" cy="645600"/>
            <a:chOff x="4772589" y="3391877"/>
            <a:chExt cx="5734794" cy="645600"/>
          </a:xfrm>
        </p:grpSpPr>
        <p:sp>
          <p:nvSpPr>
            <p:cNvPr id="20" name="Text Box 13"/>
            <p:cNvSpPr txBox="1">
              <a:spLocks noChangeArrowheads="1"/>
            </p:cNvSpPr>
            <p:nvPr>
              <p:custDataLst>
                <p:tags r:id="rId10"/>
              </p:custDataLst>
            </p:nvPr>
          </p:nvSpPr>
          <p:spPr bwMode="gray">
            <a:xfrm>
              <a:off x="5269718" y="3391877"/>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algn="ctr" defTabSz="914400" rtl="0" eaLnBrk="0" fontAlgn="auto" latinLnBrk="0" hangingPunct="0">
                <a:lnSpc>
                  <a:spcPct val="100000"/>
                </a:lnSpc>
                <a:spcBef>
                  <a:spcPts val="0"/>
                </a:spcBef>
                <a:buClrTx/>
                <a:buSzTx/>
                <a:buFontTx/>
                <a:buNone/>
              </a:pPr>
              <a:r>
                <a:rPr lang="zh-CN" altLang="en-US" sz="3200" b="1" dirty="0">
                  <a:solidFill>
                    <a:schemeClr val="accent1">
                      <a:lumMod val="75000"/>
                    </a:schemeClr>
                  </a:solidFill>
                  <a:latin typeface="微软雅黑" panose="020B0503020204020204" charset="-122"/>
                  <a:ea typeface="微软雅黑" panose="020B0503020204020204" charset="-122"/>
                  <a:sym typeface="+mn-ea"/>
                </a:rPr>
                <a:t>经验分享</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22" name="文本框 21"/>
            <p:cNvSpPr txBox="1"/>
            <p:nvPr>
              <p:custDataLst>
                <p:tags r:id="rId11"/>
              </p:custDataLst>
            </p:nvPr>
          </p:nvSpPr>
          <p:spPr>
            <a:xfrm>
              <a:off x="4772589" y="3453912"/>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03</a:t>
              </a:r>
              <a:endParaRPr lang="en-US" altLang="zh-CN" sz="3200" b="1" dirty="0">
                <a:solidFill>
                  <a:schemeClr val="accent1">
                    <a:lumMod val="75000"/>
                  </a:schemeClr>
                </a:solidFill>
                <a:latin typeface="+mj-lt"/>
              </a:endParaRPr>
            </a:p>
          </p:txBody>
        </p:sp>
        <p:cxnSp>
          <p:nvCxnSpPr>
            <p:cNvPr id="27" name="直接连接符 26"/>
            <p:cNvCxnSpPr/>
            <p:nvPr>
              <p:custDataLst>
                <p:tags r:id="rId12"/>
              </p:custDataLst>
            </p:nvPr>
          </p:nvCxnSpPr>
          <p:spPr>
            <a:xfrm>
              <a:off x="5441709" y="3995901"/>
              <a:ext cx="4848758"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13"/>
            </p:custDataLst>
          </p:nvPr>
        </p:nvGrpSpPr>
        <p:grpSpPr>
          <a:xfrm>
            <a:off x="4772589" y="4448069"/>
            <a:ext cx="5712331" cy="662232"/>
            <a:chOff x="4772589" y="4206769"/>
            <a:chExt cx="5712331" cy="662232"/>
          </a:xfrm>
        </p:grpSpPr>
        <p:cxnSp>
          <p:nvCxnSpPr>
            <p:cNvPr id="23" name="直接连接符 22"/>
            <p:cNvCxnSpPr/>
            <p:nvPr>
              <p:custDataLst>
                <p:tags r:id="rId14"/>
              </p:custDataLst>
            </p:nvPr>
          </p:nvCxnSpPr>
          <p:spPr>
            <a:xfrm>
              <a:off x="5459918" y="4798509"/>
              <a:ext cx="4830549"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4772589" y="4285436"/>
              <a:ext cx="669120" cy="583565"/>
            </a:xfrm>
            <a:prstGeom prst="rect">
              <a:avLst/>
            </a:prstGeom>
            <a:noFill/>
          </p:spPr>
          <p:txBody>
            <a:bodyPr wrap="square" rtlCol="0">
              <a:spAutoFit/>
            </a:bodyPr>
            <a:lstStyle/>
            <a:p>
              <a:pPr algn="ctr"/>
              <a:r>
                <a:rPr lang="en-US" altLang="zh-CN" sz="3200" b="1" dirty="0">
                  <a:solidFill>
                    <a:schemeClr val="accent1">
                      <a:lumMod val="75000"/>
                    </a:schemeClr>
                  </a:solidFill>
                  <a:latin typeface="+mj-lt"/>
                </a:rPr>
                <a:t>04</a:t>
              </a:r>
              <a:endParaRPr lang="en-US" altLang="zh-CN" sz="3200" b="1" dirty="0">
                <a:solidFill>
                  <a:schemeClr val="accent1">
                    <a:lumMod val="75000"/>
                  </a:schemeClr>
                </a:solidFill>
                <a:latin typeface="+mj-lt"/>
              </a:endParaRPr>
            </a:p>
          </p:txBody>
        </p:sp>
        <p:sp>
          <p:nvSpPr>
            <p:cNvPr id="29" name="Text Box 13"/>
            <p:cNvSpPr txBox="1">
              <a:spLocks noChangeArrowheads="1"/>
            </p:cNvSpPr>
            <p:nvPr>
              <p:custDataLst>
                <p:tags r:id="rId16"/>
              </p:custDataLst>
            </p:nvPr>
          </p:nvSpPr>
          <p:spPr bwMode="gray">
            <a:xfrm>
              <a:off x="5247255" y="4206769"/>
              <a:ext cx="5237665" cy="583565"/>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defRPr/>
              </a:pPr>
              <a:r>
                <a:rPr lang="zh-CN" altLang="en-US" sz="3200" b="1" dirty="0">
                  <a:solidFill>
                    <a:schemeClr val="accent1">
                      <a:lumMod val="75000"/>
                    </a:schemeClr>
                  </a:solidFill>
                  <a:latin typeface="微软雅黑" panose="020B0503020204020204" charset="-122"/>
                  <a:ea typeface="微软雅黑" panose="020B0503020204020204" charset="-122"/>
                  <a:sym typeface="+mn-ea"/>
                </a:rPr>
                <a:t>最后的</a:t>
              </a:r>
              <a:r>
                <a:rPr lang="zh-CN" altLang="en-US" sz="3200" b="1" dirty="0">
                  <a:solidFill>
                    <a:schemeClr val="accent1">
                      <a:lumMod val="75000"/>
                    </a:schemeClr>
                  </a:solidFill>
                  <a:latin typeface="微软雅黑" panose="020B0503020204020204" charset="-122"/>
                  <a:ea typeface="微软雅黑" panose="020B0503020204020204" charset="-122"/>
                  <a:sym typeface="+mn-ea"/>
                </a:rPr>
                <a:t>话</a:t>
              </a:r>
              <a:endParaRPr lang="zh-CN" altLang="en-US" sz="3200" b="1" dirty="0">
                <a:solidFill>
                  <a:schemeClr val="accent1">
                    <a:lumMod val="75000"/>
                  </a:schemeClr>
                </a:solidFill>
                <a:latin typeface="微软雅黑" panose="020B0503020204020204" charset="-122"/>
                <a:ea typeface="微软雅黑" panose="020B0503020204020204" charset="-122"/>
                <a:sym typeface="+mn-ea"/>
              </a:endParaRPr>
            </a:p>
          </p:txBody>
        </p:sp>
      </p:grpSp>
      <p:sp>
        <p:nvSpPr>
          <p:cNvPr id="12" name="矩形 11"/>
          <p:cNvSpPr/>
          <p:nvPr/>
        </p:nvSpPr>
        <p:spPr>
          <a:xfrm>
            <a:off x="8775678" y="6279234"/>
            <a:ext cx="3416320" cy="523220"/>
          </a:xfrm>
          <a:prstGeom prst="rect">
            <a:avLst/>
          </a:prstGeom>
          <a:noFill/>
          <a:effectLst>
            <a:outerShdw blurRad="50800" dist="38100" dir="2700000" algn="tl" rotWithShape="0">
              <a:prstClr val="black">
                <a:alpha val="27000"/>
              </a:prstClr>
            </a:outerShdw>
          </a:effectLst>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厚德求真，砺学笃行</a:t>
            </a:r>
            <a:endParaRPr lang="zh-CN" altLang="en-US" sz="2800" b="0" cap="none" spc="0" dirty="0">
              <a:ln w="0"/>
              <a:solidFill>
                <a:schemeClr val="accent1"/>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4. </a:t>
            </a:r>
            <a:r>
              <a:rPr lang="zh-CN" altLang="en-US" sz="3200" b="1" dirty="0">
                <a:solidFill>
                  <a:schemeClr val="bg1"/>
                </a:solidFill>
                <a:latin typeface="微软雅黑" panose="020B0503020204020204" charset="-122"/>
                <a:ea typeface="微软雅黑" panose="020B0503020204020204" charset="-122"/>
                <a:sym typeface="+mn-ea"/>
              </a:rPr>
              <a:t>最后的话</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欢迎</a:t>
            </a:r>
            <a:r>
              <a:rPr lang="zh-CN" altLang="en-US" sz="3200" b="1" dirty="0">
                <a:solidFill>
                  <a:schemeClr val="bg1"/>
                </a:solidFill>
                <a:latin typeface="微软雅黑" panose="020B0503020204020204" charset="-122"/>
                <a:ea typeface="微软雅黑" panose="020B0503020204020204" charset="-122"/>
                <a:sym typeface="+mn-ea"/>
              </a:rPr>
              <a:t>来骚扰！</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43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2" name="图片 11" descr="IMG_8759(20241014-212927)"/>
          <p:cNvPicPr>
            <a:picLocks noChangeAspect="1"/>
          </p:cNvPicPr>
          <p:nvPr/>
        </p:nvPicPr>
        <p:blipFill>
          <a:blip r:embed="rId2"/>
          <a:srcRect t="7870" b="17935"/>
          <a:stretch>
            <a:fillRect/>
          </a:stretch>
        </p:blipFill>
        <p:spPr>
          <a:xfrm>
            <a:off x="120015" y="1022985"/>
            <a:ext cx="5146675" cy="5088255"/>
          </a:xfrm>
          <a:prstGeom prst="rect">
            <a:avLst/>
          </a:prstGeom>
        </p:spPr>
      </p:pic>
      <p:pic>
        <p:nvPicPr>
          <p:cNvPr id="14" name="图片 13" descr="IMG_8758(20241014-212919)"/>
          <p:cNvPicPr>
            <a:picLocks noChangeAspect="1"/>
          </p:cNvPicPr>
          <p:nvPr/>
        </p:nvPicPr>
        <p:blipFill>
          <a:blip r:embed="rId3"/>
          <a:srcRect l="7215" t="3509" r="4085" b="22296"/>
          <a:stretch>
            <a:fillRect/>
          </a:stretch>
        </p:blipFill>
        <p:spPr>
          <a:xfrm>
            <a:off x="4634230" y="1022985"/>
            <a:ext cx="3419475" cy="5088255"/>
          </a:xfrm>
          <a:prstGeom prst="rect">
            <a:avLst/>
          </a:prstGeom>
        </p:spPr>
      </p:pic>
      <p:pic>
        <p:nvPicPr>
          <p:cNvPr id="5" name="图片 4" descr="1_1037027714_171_85_3_984256211_7bb2a1a0bd30383b0c907f8a6ff6d803"/>
          <p:cNvPicPr>
            <a:picLocks noChangeAspect="1"/>
          </p:cNvPicPr>
          <p:nvPr/>
        </p:nvPicPr>
        <p:blipFill>
          <a:blip r:embed="rId4"/>
          <a:stretch>
            <a:fillRect/>
          </a:stretch>
        </p:blipFill>
        <p:spPr>
          <a:xfrm>
            <a:off x="8073390" y="1662113"/>
            <a:ext cx="3810000" cy="3810000"/>
          </a:xfrm>
          <a:prstGeom prst="rect">
            <a:avLst/>
          </a:prstGeom>
        </p:spPr>
      </p:pic>
      <p:sp>
        <p:nvSpPr>
          <p:cNvPr id="6" name="文本框 5"/>
          <p:cNvSpPr txBox="1"/>
          <p:nvPr/>
        </p:nvSpPr>
        <p:spPr>
          <a:xfrm>
            <a:off x="8239125" y="5295900"/>
            <a:ext cx="3576320" cy="922020"/>
          </a:xfrm>
          <a:prstGeom prst="rect">
            <a:avLst/>
          </a:prstGeom>
          <a:noFill/>
        </p:spPr>
        <p:txBody>
          <a:bodyPr wrap="square" rtlCol="0">
            <a:spAutoFit/>
          </a:bodyPr>
          <a:p>
            <a:r>
              <a:rPr lang="en-US" altLang="zh-CN"/>
              <a:t>Github</a:t>
            </a:r>
            <a:r>
              <a:rPr lang="zh-CN" altLang="en-US"/>
              <a:t>仓库</a:t>
            </a:r>
            <a:r>
              <a:rPr lang="en-US" altLang="zh-CN"/>
              <a:t>:</a:t>
            </a:r>
            <a:r>
              <a:rPr lang="zh-CN" altLang="en-US"/>
              <a:t>西电学习生活指南，包含大一至大四的万字经验分享，</a:t>
            </a:r>
            <a:r>
              <a:rPr lang="zh-CN" altLang="en-US"/>
              <a:t>以及本</a:t>
            </a:r>
            <a:r>
              <a:rPr lang="en-US" altLang="zh-CN"/>
              <a:t>PPT</a:t>
            </a:r>
            <a:r>
              <a:rPr lang="zh-CN" altLang="en-US"/>
              <a:t>。</a:t>
            </a:r>
            <a:endParaRPr lang="zh-CN" altLang="en-US"/>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4677410" y="-2384425"/>
            <a:ext cx="2837815" cy="12192000"/>
          </a:xfrm>
          <a:prstGeom prst="rect">
            <a:avLst/>
          </a:prstGeom>
          <a:solidFill>
            <a:schemeClr val="accent1">
              <a:lumMod val="75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微软雅黑" panose="020B0503020204020204" charset="-122"/>
            </a:endParaRPr>
          </a:p>
        </p:txBody>
      </p:sp>
      <p:sp>
        <p:nvSpPr>
          <p:cNvPr id="5" name="Rectangle 4"/>
          <p:cNvSpPr>
            <a:spLocks noChangeArrowheads="1"/>
          </p:cNvSpPr>
          <p:nvPr/>
        </p:nvSpPr>
        <p:spPr bwMode="auto">
          <a:xfrm>
            <a:off x="2521585" y="2624455"/>
            <a:ext cx="7145655" cy="1475740"/>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a:defRPr kumimoji="1" sz="1600" b="1">
                <a:solidFill>
                  <a:srgbClr val="FF0000"/>
                </a:solidFill>
                <a:latin typeface="Times New Roman" panose="02020603050405020304" pitchFamily="18" charset="0"/>
                <a:ea typeface="宋体" panose="02010600030101010101" pitchFamily="2" charset="-122"/>
              </a:defRPr>
            </a:lvl1pPr>
            <a:lvl2pPr marL="742950" indent="-285750">
              <a:defRPr kumimoji="1" sz="1600" b="1">
                <a:solidFill>
                  <a:srgbClr val="FF0000"/>
                </a:solidFill>
                <a:latin typeface="Times New Roman" panose="02020603050405020304" pitchFamily="18" charset="0"/>
                <a:ea typeface="宋体" panose="02010600030101010101" pitchFamily="2" charset="-122"/>
              </a:defRPr>
            </a:lvl2pPr>
            <a:lvl3pPr marL="1143000" indent="-228600">
              <a:defRPr kumimoji="1" sz="1600" b="1">
                <a:solidFill>
                  <a:srgbClr val="FF0000"/>
                </a:solidFill>
                <a:latin typeface="Times New Roman" panose="02020603050405020304" pitchFamily="18" charset="0"/>
                <a:ea typeface="宋体" panose="02010600030101010101" pitchFamily="2" charset="-122"/>
              </a:defRPr>
            </a:lvl3pPr>
            <a:lvl4pPr marL="1600200" indent="-228600">
              <a:defRPr kumimoji="1" sz="1600" b="1">
                <a:solidFill>
                  <a:srgbClr val="FF0000"/>
                </a:solidFill>
                <a:latin typeface="Times New Roman" panose="02020603050405020304" pitchFamily="18" charset="0"/>
                <a:ea typeface="宋体" panose="02010600030101010101" pitchFamily="2" charset="-122"/>
              </a:defRPr>
            </a:lvl4pPr>
            <a:lvl5pPr marL="2057400" indent="-228600">
              <a:defRPr kumimoji="1" sz="1600" b="1">
                <a:solidFill>
                  <a:srgbClr val="FF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600" b="1">
                <a:solidFill>
                  <a:srgbClr val="FF0000"/>
                </a:solidFill>
                <a:latin typeface="Times New Roman" panose="02020603050405020304" pitchFamily="18" charset="0"/>
                <a:ea typeface="宋体" panose="02010600030101010101" pitchFamily="2" charset="-122"/>
              </a:defRPr>
            </a:lvl9pPr>
          </a:lstStyle>
          <a:p>
            <a:pPr algn="ctr" eaLnBrk="1" hangingPunct="1">
              <a:spcBef>
                <a:spcPct val="20000"/>
              </a:spcBef>
            </a:pPr>
            <a:endParaRPr kumimoji="0" lang="en-US" altLang="zh-CN" sz="1000" dirty="0">
              <a:latin typeface="黑体" panose="02010609060101010101" charset="-122"/>
              <a:ea typeface="黑体" panose="02010609060101010101" charset="-122"/>
            </a:endParaRPr>
          </a:p>
          <a:p>
            <a:pPr algn="ctr" eaLnBrk="1" hangingPunct="1">
              <a:lnSpc>
                <a:spcPct val="150000"/>
              </a:lnSpc>
            </a:pPr>
            <a:r>
              <a:rPr lang="zh-CN" altLang="en-US" sz="3600" dirty="0">
                <a:solidFill>
                  <a:schemeClr val="bg1"/>
                </a:solidFill>
                <a:latin typeface="微软雅黑" panose="020B0503020204020204" charset="-122"/>
                <a:ea typeface="微软雅黑" panose="020B0503020204020204" charset="-122"/>
              </a:rPr>
              <a:t>祝各位学弟学妹学业有成前程似锦</a:t>
            </a:r>
            <a:r>
              <a:rPr lang="en-US" altLang="zh-CN" sz="3600" dirty="0">
                <a:solidFill>
                  <a:schemeClr val="bg1"/>
                </a:solidFill>
                <a:latin typeface="微软雅黑" panose="020B0503020204020204" charset="-122"/>
                <a:ea typeface="微软雅黑" panose="020B0503020204020204" charset="-122"/>
              </a:rPr>
              <a:t>!</a:t>
            </a:r>
            <a:endParaRPr lang="zh-CN" altLang="en-US" sz="3600" dirty="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4977840" y="3982211"/>
            <a:ext cx="2095350" cy="1014730"/>
          </a:xfrm>
          <a:prstGeom prst="rect">
            <a:avLst/>
          </a:prstGeom>
          <a:noFill/>
        </p:spPr>
        <p:txBody>
          <a:bodyPr wrap="square" rtlCol="0">
            <a:spAutoFit/>
          </a:bodyPr>
          <a:lstStyle/>
          <a:p>
            <a:pPr algn="ctr">
              <a:lnSpc>
                <a:spcPct val="150000"/>
              </a:lnSpc>
            </a:pPr>
            <a:r>
              <a:rPr kumimoji="1" lang="zh-CN" altLang="en-US" sz="2000" dirty="0">
                <a:solidFill>
                  <a:schemeClr val="bg1"/>
                </a:solidFill>
                <a:latin typeface="微软雅黑" panose="020B0503020204020204" charset="-122"/>
                <a:ea typeface="微软雅黑" panose="020B0503020204020204" charset="-122"/>
              </a:rPr>
              <a:t>盖</a:t>
            </a:r>
            <a:r>
              <a:rPr kumimoji="1" lang="en-US" altLang="zh-CN" sz="2000" dirty="0">
                <a:solidFill>
                  <a:schemeClr val="bg1"/>
                </a:solidFill>
                <a:latin typeface="微软雅黑" panose="020B0503020204020204" charset="-122"/>
                <a:ea typeface="微软雅黑" panose="020B0503020204020204" charset="-122"/>
              </a:rPr>
              <a:t>  </a:t>
            </a:r>
            <a:r>
              <a:rPr kumimoji="1" lang="zh-CN" altLang="en-US" sz="2000" dirty="0">
                <a:solidFill>
                  <a:schemeClr val="bg1"/>
                </a:solidFill>
                <a:latin typeface="微软雅黑" panose="020B0503020204020204" charset="-122"/>
                <a:ea typeface="微软雅黑" panose="020B0503020204020204" charset="-122"/>
              </a:rPr>
              <a:t>乐</a:t>
            </a:r>
            <a:endParaRPr kumimoji="1" lang="zh-CN" altLang="en-US" sz="2000" dirty="0">
              <a:solidFill>
                <a:schemeClr val="bg1"/>
              </a:solidFill>
              <a:latin typeface="微软雅黑" panose="020B0503020204020204" charset="-122"/>
              <a:ea typeface="微软雅黑" panose="020B0503020204020204" charset="-122"/>
            </a:endParaRPr>
          </a:p>
          <a:p>
            <a:pPr algn="dist">
              <a:lnSpc>
                <a:spcPct val="150000"/>
              </a:lnSpc>
            </a:pPr>
            <a:r>
              <a:rPr kumimoji="1" lang="en-US" altLang="zh-CN" sz="2000" dirty="0">
                <a:solidFill>
                  <a:schemeClr val="bg1"/>
                </a:solidFill>
                <a:latin typeface="微软雅黑" panose="020B0503020204020204" charset="-122"/>
                <a:ea typeface="微软雅黑" panose="020B0503020204020204" charset="-122"/>
              </a:rPr>
              <a:t>2025</a:t>
            </a:r>
            <a:r>
              <a:rPr kumimoji="1" lang="zh-CN" altLang="en-US" sz="2000" dirty="0">
                <a:solidFill>
                  <a:schemeClr val="bg1"/>
                </a:solidFill>
                <a:latin typeface="微软雅黑" panose="020B0503020204020204" charset="-122"/>
                <a:ea typeface="微软雅黑" panose="020B0503020204020204" charset="-122"/>
              </a:rPr>
              <a:t>年</a:t>
            </a:r>
            <a:r>
              <a:rPr kumimoji="1" lang="en-US" altLang="zh-CN" sz="2000" dirty="0">
                <a:solidFill>
                  <a:schemeClr val="bg1"/>
                </a:solidFill>
                <a:latin typeface="微软雅黑" panose="020B0503020204020204" charset="-122"/>
                <a:ea typeface="微软雅黑" panose="020B0503020204020204" charset="-122"/>
              </a:rPr>
              <a:t>2</a:t>
            </a:r>
            <a:r>
              <a:rPr kumimoji="1" lang="zh-CN" altLang="en-US" sz="2000" dirty="0">
                <a:solidFill>
                  <a:schemeClr val="bg1"/>
                </a:solidFill>
                <a:latin typeface="微软雅黑" panose="020B0503020204020204" charset="-122"/>
                <a:ea typeface="微软雅黑" panose="020B0503020204020204" charset="-122"/>
              </a:rPr>
              <a:t>月</a:t>
            </a:r>
            <a:r>
              <a:rPr kumimoji="1" lang="en-US" altLang="zh-CN" sz="2000" dirty="0">
                <a:solidFill>
                  <a:schemeClr val="bg1"/>
                </a:solidFill>
                <a:latin typeface="微软雅黑" panose="020B0503020204020204" charset="-122"/>
                <a:ea typeface="微软雅黑" panose="020B0503020204020204" charset="-122"/>
              </a:rPr>
              <a:t>19</a:t>
            </a:r>
            <a:r>
              <a:rPr kumimoji="1" lang="zh-CN" altLang="en-US" sz="2000" dirty="0">
                <a:solidFill>
                  <a:schemeClr val="bg1"/>
                </a:solidFill>
                <a:latin typeface="微软雅黑" panose="020B0503020204020204" charset="-122"/>
                <a:ea typeface="微软雅黑" panose="020B0503020204020204" charset="-122"/>
              </a:rPr>
              <a:t>日</a:t>
            </a:r>
            <a:endParaRPr kumimoji="1" lang="zh-CN" altLang="en-US" sz="2000" dirty="0">
              <a:solidFill>
                <a:schemeClr val="bg1"/>
              </a:solidFill>
              <a:latin typeface="微软雅黑" panose="020B0503020204020204" charset="-122"/>
              <a:ea typeface="微软雅黑" panose="020B0503020204020204" charset="-122"/>
            </a:endParaRPr>
          </a:p>
        </p:txBody>
      </p:sp>
      <p:cxnSp>
        <p:nvCxnSpPr>
          <p:cNvPr id="46" name="直接连接符 45"/>
          <p:cNvCxnSpPr/>
          <p:nvPr/>
        </p:nvCxnSpPr>
        <p:spPr>
          <a:xfrm>
            <a:off x="3375725" y="3721606"/>
            <a:ext cx="533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074795" y="485775"/>
            <a:ext cx="3901440" cy="1579880"/>
            <a:chOff x="5693" y="432"/>
            <a:chExt cx="6144" cy="2488"/>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93" y="432"/>
              <a:ext cx="2565" cy="2489"/>
            </a:xfrm>
            <a:prstGeom prst="rect">
              <a:avLst/>
            </a:prstGeom>
          </p:spPr>
        </p:pic>
        <p:pic>
          <p:nvPicPr>
            <p:cNvPr id="12" name="图片 11" descr="9f8c4dade45eb9c4db397b7e45fe87f1-modified"/>
            <p:cNvPicPr>
              <a:picLocks noChangeAspect="1"/>
            </p:cNvPicPr>
            <p:nvPr/>
          </p:nvPicPr>
          <p:blipFill>
            <a:blip r:embed="rId2"/>
            <a:stretch>
              <a:fillRect/>
            </a:stretch>
          </p:blipFill>
          <p:spPr>
            <a:xfrm>
              <a:off x="9355" y="436"/>
              <a:ext cx="2482" cy="2482"/>
            </a:xfrm>
            <a:prstGeom prst="rect">
              <a:avLst/>
            </a:prstGeom>
          </p:spPr>
        </p:pic>
      </p:grpSp>
      <p:sp>
        <p:nvSpPr>
          <p:cNvPr id="2" name="文本框 1"/>
          <p:cNvSpPr txBox="1"/>
          <p:nvPr/>
        </p:nvSpPr>
        <p:spPr>
          <a:xfrm>
            <a:off x="969010" y="5955030"/>
            <a:ext cx="10255250" cy="368300"/>
          </a:xfrm>
          <a:prstGeom prst="rect">
            <a:avLst/>
          </a:prstGeom>
          <a:noFill/>
        </p:spPr>
        <p:txBody>
          <a:bodyPr wrap="square" rtlCol="0">
            <a:spAutoFit/>
          </a:bodyPr>
          <a:p>
            <a:pPr algn="ctr"/>
            <a:r>
              <a:rPr lang="zh-CN" altLang="en-US"/>
              <a:t>经验贴详见：</a:t>
            </a:r>
            <a:r>
              <a:rPr lang="en-US" altLang="zh-CN"/>
              <a:t>https://github.com/XDUgaile/XDUer-Study-and-Life-Guide</a:t>
            </a:r>
            <a:endParaRPr lang="en-US" altLang="zh-CN"/>
          </a:p>
        </p:txBody>
      </p:sp>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1. </a:t>
            </a:r>
            <a:r>
              <a:rPr lang="zh-CN" altLang="en-US" sz="3200" b="1" dirty="0">
                <a:solidFill>
                  <a:schemeClr val="bg1"/>
                </a:solidFill>
                <a:latin typeface="微软雅黑" panose="020B0503020204020204" charset="-122"/>
                <a:ea typeface="微软雅黑" panose="020B0503020204020204" charset="-122"/>
                <a:sym typeface="+mn-ea"/>
              </a:rPr>
              <a:t>个人简介</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pic>
        <p:nvPicPr>
          <p:cNvPr id="14" name="图片 13" descr="F:/文件/Files/照片/新证件照-1712570108921.jpg新证件照-1712570108921"/>
          <p:cNvPicPr>
            <a:picLocks noChangeAspect="1"/>
          </p:cNvPicPr>
          <p:nvPr/>
        </p:nvPicPr>
        <p:blipFill>
          <a:blip r:embed="rId2"/>
          <a:srcRect t="1767" b="1767"/>
          <a:stretch>
            <a:fillRect/>
          </a:stretch>
        </p:blipFill>
        <p:spPr>
          <a:xfrm>
            <a:off x="840123" y="1358522"/>
            <a:ext cx="2061028" cy="2840325"/>
          </a:xfrm>
          <a:prstGeom prst="rect">
            <a:avLst/>
          </a:prstGeom>
          <a:effectLst>
            <a:outerShdw blurRad="50800" dist="38100" dir="2700000" sx="102000" sy="102000" algn="tl" rotWithShape="0">
              <a:prstClr val="black">
                <a:alpha val="40000"/>
              </a:prstClr>
            </a:outerShdw>
          </a:effectLst>
        </p:spPr>
      </p:pic>
      <p:sp>
        <p:nvSpPr>
          <p:cNvPr id="16" name="文本框 15"/>
          <p:cNvSpPr txBox="1"/>
          <p:nvPr/>
        </p:nvSpPr>
        <p:spPr>
          <a:xfrm>
            <a:off x="177647" y="1644916"/>
            <a:ext cx="527904" cy="2292935"/>
          </a:xfrm>
          <a:prstGeom prst="rect">
            <a:avLst/>
          </a:prstGeom>
          <a:noFill/>
          <a:effectLst>
            <a:outerShdw blurRad="50800" dist="38100" dir="2700000" algn="tl" rotWithShape="0">
              <a:prstClr val="black">
                <a:alpha val="40000"/>
              </a:prstClr>
            </a:outerShdw>
          </a:effectLst>
        </p:spPr>
        <p:txBody>
          <a:bodyPr wrap="square" rtlCol="0">
            <a:spAutoFit/>
          </a:bodyPr>
          <a:lstStyle/>
          <a:p>
            <a:pPr hangingPunct="0">
              <a:lnSpc>
                <a:spcPct val="130000"/>
              </a:lnSpc>
            </a:pPr>
            <a:r>
              <a:rPr kumimoji="1" lang="zh-CN" altLang="en-US" sz="2800" b="1" dirty="0">
                <a:latin typeface="华文楷体" panose="02010600040101010101" pitchFamily="2" charset="-122"/>
                <a:ea typeface="华文楷体" panose="02010600040101010101" pitchFamily="2" charset="-122"/>
              </a:rPr>
              <a:t>基本信息</a:t>
            </a:r>
            <a:endParaRPr kumimoji="1" lang="zh-CN" altLang="en-US" sz="2800" b="1" dirty="0">
              <a:latin typeface="华文楷体" panose="02010600040101010101" pitchFamily="2" charset="-122"/>
              <a:ea typeface="华文楷体" panose="02010600040101010101" pitchFamily="2" charset="-122"/>
            </a:endParaRPr>
          </a:p>
        </p:txBody>
      </p:sp>
      <p:cxnSp>
        <p:nvCxnSpPr>
          <p:cNvPr id="25" name="直接连接符 24"/>
          <p:cNvCxnSpPr/>
          <p:nvPr/>
        </p:nvCxnSpPr>
        <p:spPr>
          <a:xfrm>
            <a:off x="327876" y="4591050"/>
            <a:ext cx="7457224"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25400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国家级重点领域大创项目负责人</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1" name="矩形: 圆角 30"/>
          <p:cNvSpPr/>
          <p:nvPr/>
        </p:nvSpPr>
        <p:spPr>
          <a:xfrm>
            <a:off x="4184650" y="4914217"/>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二作发表</a:t>
            </a:r>
            <a:r>
              <a:rPr lang="en-US" altLang="zh-CN" b="1" dirty="0">
                <a:solidFill>
                  <a:schemeClr val="accent1">
                    <a:lumMod val="75000"/>
                  </a:schemeClr>
                </a:solidFill>
                <a:latin typeface="华文楷体" panose="02010600040101010101" pitchFamily="2" charset="-122"/>
                <a:ea typeface="华文楷体" panose="02010600040101010101" pitchFamily="2" charset="-122"/>
              </a:rPr>
              <a:t>CCF-B</a:t>
            </a:r>
            <a:r>
              <a:rPr lang="zh-CN" altLang="en-US" b="1" dirty="0">
                <a:solidFill>
                  <a:schemeClr val="accent1">
                    <a:lumMod val="75000"/>
                  </a:schemeClr>
                </a:solidFill>
                <a:latin typeface="华文楷体" panose="02010600040101010101" pitchFamily="2" charset="-122"/>
                <a:ea typeface="华文楷体" panose="02010600040101010101" pitchFamily="2" charset="-122"/>
              </a:rPr>
              <a:t>论文一篇</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3" name="矩形: 圆角 32"/>
          <p:cNvSpPr/>
          <p:nvPr/>
        </p:nvSpPr>
        <p:spPr>
          <a:xfrm>
            <a:off x="4184650" y="56339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曾获国家及社会奖学金</a:t>
            </a:r>
            <a:endParaRPr lang="zh-CN" altLang="en-US" b="1" dirty="0">
              <a:solidFill>
                <a:schemeClr val="accent1">
                  <a:lumMod val="75000"/>
                </a:schemeClr>
              </a:solidFill>
              <a:latin typeface="华文楷体" panose="02010600040101010101" pitchFamily="2" charset="-122"/>
              <a:ea typeface="华文楷体" panose="02010600040101010101" pitchFamily="2" charset="-122"/>
            </a:endParaRPr>
          </a:p>
        </p:txBody>
      </p:sp>
      <p:sp>
        <p:nvSpPr>
          <p:cNvPr id="34" name="矩形: 圆角 33"/>
          <p:cNvSpPr/>
          <p:nvPr/>
        </p:nvSpPr>
        <p:spPr>
          <a:xfrm>
            <a:off x="269875" y="5641191"/>
            <a:ext cx="3600000" cy="467037"/>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latin typeface="华文楷体" panose="02010600040101010101" pitchFamily="2" charset="-122"/>
                <a:ea typeface="华文楷体" panose="02010600040101010101" pitchFamily="2" charset="-122"/>
              </a:rPr>
              <a:t>全国密码赛、</a:t>
            </a:r>
            <a:r>
              <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rPr>
              <a:t>数学建模多次获奖</a:t>
            </a:r>
            <a:endParaRPr lang="zh-CN" altLang="en-US" b="1" dirty="0">
              <a:solidFill>
                <a:schemeClr val="accent1">
                  <a:lumMod val="75000"/>
                </a:schemeClr>
              </a:solidFill>
              <a:latin typeface="华文楷体" panose="02010600040101010101" pitchFamily="2" charset="-122"/>
              <a:ea typeface="华文楷体" panose="02010600040101010101" pitchFamily="2" charset="-122"/>
              <a:sym typeface="+mn-ea"/>
            </a:endParaRPr>
          </a:p>
        </p:txBody>
      </p:sp>
      <p:sp>
        <p:nvSpPr>
          <p:cNvPr id="6" name="文本框 5"/>
          <p:cNvSpPr txBox="1"/>
          <p:nvPr/>
        </p:nvSpPr>
        <p:spPr>
          <a:xfrm>
            <a:off x="8184515" y="1253490"/>
            <a:ext cx="4064000" cy="398780"/>
          </a:xfrm>
          <a:prstGeom prst="rect">
            <a:avLst/>
          </a:prstGeom>
          <a:noFill/>
        </p:spPr>
        <p:txBody>
          <a:bodyPr wrap="square" rtlCol="0">
            <a:spAutoFit/>
          </a:bodyPr>
          <a:lstStyle/>
          <a:p>
            <a:r>
              <a:rPr lang="zh-CN" altLang="en-US" sz="2000" b="1">
                <a:latin typeface="微软雅黑" panose="020B0503020204020204" charset="-122"/>
                <a:ea typeface="微软雅黑" panose="020B0503020204020204" charset="-122"/>
              </a:rPr>
              <a:t>曾获荣誉：</a:t>
            </a:r>
            <a:endParaRPr lang="zh-CN" altLang="en-US" sz="2000" b="1">
              <a:latin typeface="微软雅黑" panose="020B0503020204020204" charset="-122"/>
              <a:ea typeface="微软雅黑" panose="020B0503020204020204" charset="-122"/>
            </a:endParaRPr>
          </a:p>
        </p:txBody>
      </p:sp>
      <p:sp>
        <p:nvSpPr>
          <p:cNvPr id="18" name="文本框 17"/>
          <p:cNvSpPr txBox="1"/>
          <p:nvPr/>
        </p:nvSpPr>
        <p:spPr>
          <a:xfrm>
            <a:off x="3317875" y="2791460"/>
            <a:ext cx="4544060" cy="1476375"/>
          </a:xfrm>
          <a:prstGeom prst="rect">
            <a:avLst/>
          </a:prstGeom>
          <a:noFill/>
        </p:spPr>
        <p:txBody>
          <a:bodyPr wrap="square" rtlCol="0">
            <a:spAutoFit/>
          </a:bodyPr>
          <a:lstStyle/>
          <a:p>
            <a:pPr algn="l">
              <a:lnSpc>
                <a:spcPct val="150000"/>
              </a:lnSpc>
              <a:buClrTx/>
              <a:buSzTx/>
              <a:buFontTx/>
            </a:pPr>
            <a:r>
              <a:rPr lang="zh-CN" altLang="en-US" sz="2000" b="1" spc="100" dirty="0">
                <a:solidFill>
                  <a:schemeClr val="tx1"/>
                </a:solidFill>
                <a:latin typeface="微软雅黑" panose="020B0503020204020204" charset="-122"/>
                <a:ea typeface="微软雅黑" panose="020B0503020204020204" charset="-122"/>
              </a:rPr>
              <a:t>推免去向：</a:t>
            </a:r>
            <a:endParaRPr lang="zh-CN" altLang="en-US" sz="2000" b="1" spc="100" dirty="0">
              <a:solidFill>
                <a:schemeClr val="tx1"/>
              </a:solidFill>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清华大学</a:t>
            </a:r>
            <a:r>
              <a:rPr lang="en-US" altLang="zh-CN" sz="2000" b="1" spc="100" dirty="0">
                <a:solidFill>
                  <a:schemeClr val="accent1"/>
                </a:solidFill>
                <a:effectLst/>
                <a:latin typeface="微软雅黑" panose="020B0503020204020204" charset="-122"/>
                <a:ea typeface="微软雅黑" panose="020B0503020204020204" charset="-122"/>
              </a:rPr>
              <a:t> </a:t>
            </a:r>
            <a:r>
              <a:rPr lang="zh-CN" altLang="en-US" sz="2000" b="1" spc="100" dirty="0">
                <a:solidFill>
                  <a:schemeClr val="accent1"/>
                </a:solidFill>
                <a:effectLst/>
                <a:latin typeface="微软雅黑" panose="020B0503020204020204" charset="-122"/>
                <a:ea typeface="微软雅黑" panose="020B0503020204020204" charset="-122"/>
              </a:rPr>
              <a:t>网络科学与网络空间研究院</a:t>
            </a:r>
            <a:endParaRPr lang="zh-CN" altLang="en-US" sz="2000" b="1" spc="100" dirty="0">
              <a:solidFill>
                <a:schemeClr val="accent1"/>
              </a:solidFill>
              <a:effectLst/>
              <a:latin typeface="微软雅黑" panose="020B0503020204020204" charset="-122"/>
              <a:ea typeface="微软雅黑" panose="020B0503020204020204" charset="-122"/>
            </a:endParaRPr>
          </a:p>
          <a:p>
            <a:pPr algn="l">
              <a:lnSpc>
                <a:spcPct val="150000"/>
              </a:lnSpc>
              <a:buClrTx/>
              <a:buSzTx/>
              <a:buFontTx/>
            </a:pPr>
            <a:r>
              <a:rPr lang="zh-CN" altLang="en-US" sz="2000" b="1" spc="100" dirty="0">
                <a:solidFill>
                  <a:schemeClr val="accent1"/>
                </a:solidFill>
                <a:effectLst/>
                <a:latin typeface="微软雅黑" panose="020B0503020204020204" charset="-122"/>
                <a:ea typeface="微软雅黑" panose="020B0503020204020204" charset="-122"/>
              </a:rPr>
              <a:t>直博生</a:t>
            </a:r>
            <a:endParaRPr lang="zh-CN" altLang="en-US" sz="2000" b="1" spc="100" dirty="0">
              <a:solidFill>
                <a:schemeClr val="accent1"/>
              </a:solidFill>
              <a:effectLst/>
              <a:latin typeface="微软雅黑" panose="020B0503020204020204" charset="-122"/>
              <a:ea typeface="微软雅黑" panose="020B0503020204020204" charset="-122"/>
            </a:endParaRPr>
          </a:p>
        </p:txBody>
      </p:sp>
      <p:sp>
        <p:nvSpPr>
          <p:cNvPr id="19" name="文本框 18"/>
          <p:cNvSpPr txBox="1"/>
          <p:nvPr/>
        </p:nvSpPr>
        <p:spPr>
          <a:xfrm>
            <a:off x="8201025" y="1653540"/>
            <a:ext cx="4048125" cy="4492625"/>
          </a:xfrm>
          <a:prstGeom prst="rect">
            <a:avLst/>
          </a:prstGeom>
          <a:noFill/>
        </p:spPr>
        <p:txBody>
          <a:bodyPr wrap="square" rtlCol="0">
            <a:spAutoFit/>
          </a:bodyPr>
          <a:lstStyle/>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五四优秀团员</a:t>
            </a:r>
            <a:endParaRPr lang="en-US" altLang="zh-CN" sz="2000" b="1" dirty="0">
              <a:solidFill>
                <a:schemeClr val="tx1"/>
              </a:solidFill>
              <a:latin typeface="华文楷体" panose="02010600040101010101" pitchFamily="2" charset="-122"/>
              <a:ea typeface="华文楷体" panose="02010600040101010101" pitchFamily="2" charset="-122"/>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校级优秀学生</a:t>
            </a:r>
            <a:r>
              <a:rPr lang="zh-CN" altLang="en-US" sz="2000" b="1" dirty="0">
                <a:solidFill>
                  <a:schemeClr val="tx1"/>
                </a:solidFill>
                <a:latin typeface="华文楷体" panose="02010600040101010101" pitchFamily="2" charset="-122"/>
                <a:ea typeface="华文楷体" panose="02010600040101010101" pitchFamily="2" charset="-122"/>
                <a:sym typeface="+mn-ea"/>
              </a:rPr>
              <a:t>标兵</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校级优秀志愿者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rPr>
              <a:t>校级</a:t>
            </a:r>
            <a:r>
              <a:rPr lang="en-US" altLang="zh-CN" sz="2000" b="1" dirty="0">
                <a:solidFill>
                  <a:schemeClr val="tx1"/>
                </a:solidFill>
                <a:latin typeface="华文楷体" panose="02010600040101010101" pitchFamily="2" charset="-122"/>
                <a:ea typeface="华文楷体" panose="02010600040101010101" pitchFamily="2" charset="-122"/>
                <a:sym typeface="+mn-ea"/>
              </a:rPr>
              <a:t>优秀学生干部</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zh-CN" altLang="en-US" sz="2000" b="1" dirty="0">
                <a:solidFill>
                  <a:schemeClr val="tx1"/>
                </a:solidFill>
                <a:latin typeface="华文楷体" panose="02010600040101010101" pitchFamily="2" charset="-122"/>
                <a:ea typeface="华文楷体" panose="02010600040101010101" pitchFamily="2" charset="-122"/>
                <a:sym typeface="+mn-ea"/>
              </a:rPr>
              <a:t>国家奖学金、</a:t>
            </a:r>
            <a:r>
              <a:rPr lang="en-US" altLang="zh-CN" sz="2000" b="1" dirty="0">
                <a:solidFill>
                  <a:schemeClr val="tx1"/>
                </a:solidFill>
                <a:latin typeface="华文楷体" panose="02010600040101010101" pitchFamily="2" charset="-122"/>
                <a:ea typeface="华文楷体" panose="02010600040101010101" pitchFamily="2" charset="-122"/>
                <a:sym typeface="+mn-ea"/>
              </a:rPr>
              <a:t>国家励志奖学金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感恩中国近现代科学家</a:t>
            </a:r>
            <a:r>
              <a:rPr lang="zh-CN" altLang="en-US" sz="2000" b="1" dirty="0">
                <a:solidFill>
                  <a:schemeClr val="tx1"/>
                </a:solidFill>
                <a:latin typeface="华文楷体" panose="02010600040101010101" pitchFamily="2" charset="-122"/>
                <a:ea typeface="华文楷体" panose="02010600040101010101" pitchFamily="2" charset="-122"/>
                <a:sym typeface="+mn-ea"/>
              </a:rPr>
              <a:t>奖</a:t>
            </a:r>
            <a:r>
              <a:rPr lang="en-US" altLang="zh-CN" sz="2000" b="1" dirty="0">
                <a:solidFill>
                  <a:schemeClr val="tx1"/>
                </a:solidFill>
                <a:latin typeface="华文楷体" panose="02010600040101010101" pitchFamily="2" charset="-122"/>
                <a:ea typeface="华文楷体" panose="02010600040101010101" pitchFamily="2" charset="-122"/>
                <a:sym typeface="+mn-ea"/>
              </a:rPr>
              <a:t>学金</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（全校12人）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国家级大创负责人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网络安全学院创新资助计划获得者</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l">
              <a:lnSpc>
                <a:spcPct val="130000"/>
              </a:lnSpc>
              <a:spcBef>
                <a:spcPts val="0"/>
              </a:spcBef>
              <a:spcAft>
                <a:spcPts val="0"/>
              </a:spcAft>
              <a:buClrTx/>
              <a:buSzTx/>
              <a:buFontTx/>
            </a:pPr>
            <a:r>
              <a:rPr lang="en-US" altLang="zh-CN" sz="2000" b="1" dirty="0">
                <a:solidFill>
                  <a:schemeClr val="tx1"/>
                </a:solidFill>
                <a:latin typeface="华文楷体" panose="02010600040101010101" pitchFamily="2" charset="-122"/>
                <a:ea typeface="华文楷体" panose="02010600040101010101" pitchFamily="2" charset="-122"/>
                <a:sym typeface="+mn-ea"/>
              </a:rPr>
              <a:t>（本科仅2人）</a:t>
            </a:r>
            <a:endParaRPr lang="en-US" altLang="zh-CN" sz="2000" b="1" dirty="0">
              <a:solidFill>
                <a:schemeClr val="tx1"/>
              </a:solidFill>
              <a:latin typeface="华文楷体" panose="02010600040101010101" pitchFamily="2" charset="-122"/>
              <a:ea typeface="华文楷体" panose="02010600040101010101" pitchFamily="2" charset="-122"/>
              <a:sym typeface="+mn-ea"/>
            </a:endParaRPr>
          </a:p>
          <a:p>
            <a:pPr algn="just" hangingPunct="0">
              <a:lnSpc>
                <a:spcPct val="130000"/>
              </a:lnSpc>
              <a:buClrTx/>
              <a:buSzTx/>
              <a:buFontTx/>
            </a:pPr>
            <a:r>
              <a:rPr lang="en-US" altLang="zh-CN" sz="2000">
                <a:latin typeface="微软雅黑" panose="020B0503020204020204" charset="-122"/>
                <a:ea typeface="微软雅黑" panose="020B0503020204020204" charset="-122"/>
                <a:cs typeface="微软雅黑" panose="020B0503020204020204" charset="-122"/>
                <a:sym typeface="+mn-ea"/>
              </a:rPr>
              <a:t>······</a:t>
            </a:r>
            <a:endParaRPr lang="en-US" altLang="zh-CN" sz="2000">
              <a:latin typeface="微软雅黑" panose="020B0503020204020204" charset="-122"/>
              <a:ea typeface="微软雅黑" panose="020B0503020204020204" charset="-122"/>
              <a:cs typeface="微软雅黑" panose="020B0503020204020204" charset="-122"/>
              <a:sym typeface="+mn-ea"/>
            </a:endParaRPr>
          </a:p>
        </p:txBody>
      </p:sp>
      <p:cxnSp>
        <p:nvCxnSpPr>
          <p:cNvPr id="22" name="直接连接符 21"/>
          <p:cNvCxnSpPr/>
          <p:nvPr/>
        </p:nvCxnSpPr>
        <p:spPr>
          <a:xfrm>
            <a:off x="8099427" y="1237186"/>
            <a:ext cx="0" cy="4999749"/>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17875" y="1028065"/>
            <a:ext cx="4064000" cy="521970"/>
          </a:xfrm>
          <a:prstGeom prst="rect">
            <a:avLst/>
          </a:prstGeom>
          <a:noFill/>
        </p:spPr>
        <p:txBody>
          <a:bodyPr wrap="square" rtlCol="0">
            <a:spAutoFit/>
          </a:bodyPr>
          <a:lstStyle/>
          <a:p>
            <a:r>
              <a:rPr lang="zh-CN" altLang="en-US" sz="2800" b="1">
                <a:latin typeface="楷体" panose="02010609060101010101" pitchFamily="49" charset="-122"/>
                <a:ea typeface="楷体" panose="02010609060101010101" pitchFamily="49" charset="-122"/>
              </a:rPr>
              <a:t>盖乐</a:t>
            </a:r>
            <a:endParaRPr lang="zh-CN" altLang="en-US" sz="2800" b="1">
              <a:latin typeface="楷体" panose="02010609060101010101" pitchFamily="49" charset="-122"/>
              <a:ea typeface="楷体" panose="02010609060101010101" pitchFamily="49" charset="-122"/>
            </a:endParaRPr>
          </a:p>
        </p:txBody>
      </p:sp>
      <p:cxnSp>
        <p:nvCxnSpPr>
          <p:cNvPr id="24" name="直接连接符 23"/>
          <p:cNvCxnSpPr/>
          <p:nvPr/>
        </p:nvCxnSpPr>
        <p:spPr>
          <a:xfrm>
            <a:off x="3381375" y="1550035"/>
            <a:ext cx="1211580" cy="0"/>
          </a:xfrm>
          <a:prstGeom prst="line">
            <a:avLst/>
          </a:prstGeom>
          <a:ln w="19050"/>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3317875" y="1475105"/>
            <a:ext cx="4544695" cy="1938020"/>
          </a:xfrm>
          <a:prstGeom prst="rect">
            <a:avLst/>
          </a:prstGeom>
          <a:noFill/>
        </p:spPr>
        <p:txBody>
          <a:bodyPr wrap="square" rtlCol="0">
            <a:spAutoFit/>
          </a:bodyPr>
          <a:lstStyle/>
          <a:p>
            <a:pPr>
              <a:lnSpc>
                <a:spcPct val="150000"/>
              </a:lnSpc>
            </a:pPr>
            <a:r>
              <a:rPr lang="en-US" altLang="zh-CN" sz="2000"/>
              <a:t>2021</a:t>
            </a:r>
            <a:r>
              <a:rPr lang="zh-CN" altLang="en-US" sz="2000"/>
              <a:t>级网络工程专业本科生</a:t>
            </a:r>
            <a:endParaRPr lang="zh-CN" altLang="en-US" sz="2000"/>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ea"/>
              </a:rPr>
              <a:t>预推免专业排名：</a:t>
            </a:r>
            <a:r>
              <a:rPr lang="en-US" altLang="zh-CN" sz="2000" b="1">
                <a:latin typeface="Times New Roman" panose="02020603050405020304" pitchFamily="18" charset="0"/>
                <a:cs typeface="Times New Roman" panose="02020603050405020304" pitchFamily="18" charset="0"/>
                <a:sym typeface="+mn-ea"/>
              </a:rPr>
              <a:t>1/73</a:t>
            </a:r>
            <a:endParaRPr lang="en-US" altLang="zh-CN" sz="2000" b="1">
              <a:latin typeface="Times New Roman" panose="02020603050405020304" pitchFamily="18" charset="0"/>
              <a:cs typeface="Times New Roman" panose="02020603050405020304" pitchFamily="18" charset="0"/>
            </a:endParaRPr>
          </a:p>
          <a:p>
            <a:pPr algn="l">
              <a:lnSpc>
                <a:spcPct val="150000"/>
              </a:lnSpc>
              <a:buClrTx/>
              <a:buSzTx/>
              <a:buFontTx/>
            </a:pPr>
            <a:r>
              <a:rPr lang="en-US" altLang="zh-CN" sz="2000">
                <a:latin typeface="Times New Roman" panose="02020603050405020304" pitchFamily="18" charset="0"/>
                <a:cs typeface="Times New Roman" panose="02020603050405020304" pitchFamily="18" charset="0"/>
                <a:sym typeface="+mn-lt"/>
              </a:rPr>
              <a:t>综合测评成绩：</a:t>
            </a:r>
            <a:r>
              <a:rPr lang="en-US" altLang="zh-CN" sz="2000" b="1">
                <a:latin typeface="Times New Roman" panose="02020603050405020304" pitchFamily="18" charset="0"/>
                <a:cs typeface="Times New Roman" panose="02020603050405020304" pitchFamily="18" charset="0"/>
                <a:sym typeface="+mn-lt"/>
              </a:rPr>
              <a:t>112.89 （2/342）</a:t>
            </a:r>
            <a:endParaRPr lang="en-US" altLang="zh-CN" sz="2000">
              <a:latin typeface="Times New Roman" panose="02020603050405020304" pitchFamily="18" charset="0"/>
              <a:cs typeface="Times New Roman" panose="02020603050405020304" pitchFamily="18" charset="0"/>
              <a:sym typeface="+mn-lt"/>
            </a:endParaRPr>
          </a:p>
          <a:p>
            <a:pPr>
              <a:lnSpc>
                <a:spcPct val="150000"/>
              </a:lnSpc>
            </a:pPr>
            <a:endParaRPr lang="en-US" altLang="zh-CN" sz="200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3048000" y="1351280"/>
            <a:ext cx="6096000" cy="460375"/>
          </a:xfrm>
          <a:prstGeom prst="rect">
            <a:avLst/>
          </a:prstGeom>
          <a:noFill/>
        </p:spPr>
        <p:txBody>
          <a:bodyPr wrap="square" rtlCol="0" anchor="t">
            <a:spAutoFit/>
          </a:bodyPr>
          <a:p>
            <a:pPr algn="ctr"/>
            <a:r>
              <a:rPr lang="zh-CN" altLang="en-US" sz="2400" dirty="0">
                <a:latin typeface="微软雅黑" panose="020B0503020204020204" charset="-122"/>
                <a:ea typeface="微软雅黑" panose="020B0503020204020204" charset="-122"/>
                <a:sym typeface="+mn-ea"/>
              </a:rPr>
              <a:t>什么样的大学生活才是你想要的？</a:t>
            </a:r>
            <a:endParaRPr lang="zh-CN" altLang="en-US" sz="2400" dirty="0">
              <a:latin typeface="微软雅黑" panose="020B0503020204020204" charset="-122"/>
              <a:ea typeface="微软雅黑" panose="020B0503020204020204" charset="-122"/>
              <a:sym typeface="+mn-ea"/>
            </a:endParaRPr>
          </a:p>
        </p:txBody>
      </p:sp>
      <p:grpSp>
        <p:nvGrpSpPr>
          <p:cNvPr id="23" name="组合 22"/>
          <p:cNvGrpSpPr/>
          <p:nvPr/>
        </p:nvGrpSpPr>
        <p:grpSpPr>
          <a:xfrm>
            <a:off x="941070" y="2183287"/>
            <a:ext cx="3649454" cy="2832325"/>
            <a:chOff x="905" y="3890"/>
            <a:chExt cx="6628" cy="5143"/>
          </a:xfrm>
        </p:grpSpPr>
        <p:pic>
          <p:nvPicPr>
            <p:cNvPr id="17" name="图片 16"/>
            <p:cNvPicPr>
              <a:picLocks noChangeAspect="1"/>
            </p:cNvPicPr>
            <p:nvPr/>
          </p:nvPicPr>
          <p:blipFill>
            <a:blip r:embed="rId2"/>
            <a:stretch>
              <a:fillRect/>
            </a:stretch>
          </p:blipFill>
          <p:spPr>
            <a:xfrm>
              <a:off x="3323" y="3890"/>
              <a:ext cx="2167" cy="2915"/>
            </a:xfrm>
            <a:prstGeom prst="rect">
              <a:avLst/>
            </a:prstGeom>
          </p:spPr>
        </p:pic>
        <p:grpSp>
          <p:nvGrpSpPr>
            <p:cNvPr id="25" name="组合 24"/>
            <p:cNvGrpSpPr/>
            <p:nvPr/>
          </p:nvGrpSpPr>
          <p:grpSpPr>
            <a:xfrm>
              <a:off x="905" y="3922"/>
              <a:ext cx="2342" cy="4979"/>
              <a:chOff x="11560" y="2546"/>
              <a:chExt cx="3628" cy="7711"/>
            </a:xfrm>
          </p:grpSpPr>
          <p:pic>
            <p:nvPicPr>
              <p:cNvPr id="5" name="图片 4" descr="全国数学建模竞赛"/>
              <p:cNvPicPr>
                <a:picLocks noChangeAspect="1"/>
              </p:cNvPicPr>
              <p:nvPr/>
            </p:nvPicPr>
            <p:blipFill>
              <a:blip r:embed="rId3"/>
              <a:stretch>
                <a:fillRect/>
              </a:stretch>
            </p:blipFill>
            <p:spPr>
              <a:xfrm>
                <a:off x="11560" y="2546"/>
                <a:ext cx="3628" cy="2721"/>
              </a:xfrm>
              <a:prstGeom prst="rect">
                <a:avLst/>
              </a:prstGeom>
              <a:noFill/>
              <a:ln w="9525">
                <a:noFill/>
              </a:ln>
            </p:spPr>
          </p:pic>
          <p:pic>
            <p:nvPicPr>
              <p:cNvPr id="14" name="图片 -2147482619"/>
              <p:cNvPicPr>
                <a:picLocks noChangeAspect="1"/>
              </p:cNvPicPr>
              <p:nvPr/>
            </p:nvPicPr>
            <p:blipFill>
              <a:blip r:embed="rId4"/>
              <a:stretch>
                <a:fillRect/>
              </a:stretch>
            </p:blipFill>
            <p:spPr>
              <a:xfrm>
                <a:off x="11560" y="5278"/>
                <a:ext cx="3628" cy="2525"/>
              </a:xfrm>
              <a:prstGeom prst="rect">
                <a:avLst/>
              </a:prstGeom>
              <a:noFill/>
              <a:ln w="9525">
                <a:noFill/>
              </a:ln>
            </p:spPr>
          </p:pic>
          <p:pic>
            <p:nvPicPr>
              <p:cNvPr id="15" name="图片 -2147482612"/>
              <p:cNvPicPr>
                <a:picLocks noChangeAspect="1"/>
              </p:cNvPicPr>
              <p:nvPr/>
            </p:nvPicPr>
            <p:blipFill>
              <a:blip r:embed="rId5"/>
              <a:stretch>
                <a:fillRect/>
              </a:stretch>
            </p:blipFill>
            <p:spPr>
              <a:xfrm>
                <a:off x="11560" y="7691"/>
                <a:ext cx="3628" cy="2566"/>
              </a:xfrm>
              <a:prstGeom prst="rect">
                <a:avLst/>
              </a:prstGeom>
              <a:noFill/>
              <a:ln w="9525">
                <a:noFill/>
              </a:ln>
            </p:spPr>
          </p:pic>
        </p:grpSp>
        <p:pic>
          <p:nvPicPr>
            <p:cNvPr id="8" name="图片 -2147482611"/>
            <p:cNvPicPr>
              <a:picLocks noChangeAspect="1"/>
            </p:cNvPicPr>
            <p:nvPr/>
          </p:nvPicPr>
          <p:blipFill>
            <a:blip r:embed="rId6"/>
            <a:stretch>
              <a:fillRect/>
            </a:stretch>
          </p:blipFill>
          <p:spPr>
            <a:xfrm>
              <a:off x="3219" y="5643"/>
              <a:ext cx="2215" cy="1711"/>
            </a:xfrm>
            <a:prstGeom prst="rect">
              <a:avLst/>
            </a:prstGeom>
            <a:noFill/>
            <a:ln w="9525">
              <a:noFill/>
            </a:ln>
          </p:spPr>
        </p:pic>
        <p:pic>
          <p:nvPicPr>
            <p:cNvPr id="19" name="图片 -2147482618"/>
            <p:cNvPicPr>
              <a:picLocks noChangeAspect="1"/>
            </p:cNvPicPr>
            <p:nvPr/>
          </p:nvPicPr>
          <p:blipFill>
            <a:blip r:embed="rId7"/>
            <a:stretch>
              <a:fillRect/>
            </a:stretch>
          </p:blipFill>
          <p:spPr>
            <a:xfrm>
              <a:off x="3157" y="7319"/>
              <a:ext cx="2216" cy="1714"/>
            </a:xfrm>
            <a:prstGeom prst="rect">
              <a:avLst/>
            </a:prstGeom>
            <a:noFill/>
            <a:ln w="9525">
              <a:noFill/>
            </a:ln>
          </p:spPr>
        </p:pic>
        <p:pic>
          <p:nvPicPr>
            <p:cNvPr id="20" name="图片 -2147482583" descr="四校联合CTF"/>
            <p:cNvPicPr>
              <a:picLocks noChangeAspect="1"/>
            </p:cNvPicPr>
            <p:nvPr/>
          </p:nvPicPr>
          <p:blipFill>
            <a:blip r:embed="rId8"/>
            <a:srcRect t="12152"/>
            <a:stretch>
              <a:fillRect/>
            </a:stretch>
          </p:blipFill>
          <p:spPr>
            <a:xfrm>
              <a:off x="5317" y="4011"/>
              <a:ext cx="2216" cy="1461"/>
            </a:xfrm>
            <a:prstGeom prst="rect">
              <a:avLst/>
            </a:prstGeom>
            <a:noFill/>
            <a:ln w="9525">
              <a:noFill/>
            </a:ln>
          </p:spPr>
        </p:pic>
        <p:grpSp>
          <p:nvGrpSpPr>
            <p:cNvPr id="27" name="组合 26"/>
            <p:cNvGrpSpPr/>
            <p:nvPr/>
          </p:nvGrpSpPr>
          <p:grpSpPr>
            <a:xfrm>
              <a:off x="5318" y="5601"/>
              <a:ext cx="2182" cy="3226"/>
              <a:chOff x="16180" y="3962"/>
              <a:chExt cx="3670" cy="5425"/>
            </a:xfrm>
          </p:grpSpPr>
          <p:pic>
            <p:nvPicPr>
              <p:cNvPr id="21" name="图片 20" descr="开源代码"/>
              <p:cNvPicPr>
                <a:picLocks noChangeAspect="1"/>
              </p:cNvPicPr>
              <p:nvPr/>
            </p:nvPicPr>
            <p:blipFill>
              <a:blip r:embed="rId9"/>
              <a:stretch>
                <a:fillRect/>
              </a:stretch>
            </p:blipFill>
            <p:spPr>
              <a:xfrm rot="16200000">
                <a:off x="16743" y="3399"/>
                <a:ext cx="2525" cy="3651"/>
              </a:xfrm>
              <a:prstGeom prst="rect">
                <a:avLst/>
              </a:prstGeom>
              <a:noFill/>
              <a:ln w="9525">
                <a:noFill/>
              </a:ln>
            </p:spPr>
          </p:pic>
          <p:pic>
            <p:nvPicPr>
              <p:cNvPr id="22" name="图片 21" descr="近现代"/>
              <p:cNvPicPr>
                <a:picLocks noChangeAspect="1"/>
              </p:cNvPicPr>
              <p:nvPr/>
            </p:nvPicPr>
            <p:blipFill>
              <a:blip r:embed="rId10"/>
              <a:stretch>
                <a:fillRect/>
              </a:stretch>
            </p:blipFill>
            <p:spPr>
              <a:xfrm rot="16200000">
                <a:off x="16720" y="6257"/>
                <a:ext cx="2682" cy="3578"/>
              </a:xfrm>
              <a:prstGeom prst="rect">
                <a:avLst/>
              </a:prstGeom>
            </p:spPr>
          </p:pic>
        </p:grpSp>
      </p:grpSp>
      <p:sp>
        <p:nvSpPr>
          <p:cNvPr id="37" name="文本框 36"/>
          <p:cNvSpPr txBox="1"/>
          <p:nvPr/>
        </p:nvSpPr>
        <p:spPr>
          <a:xfrm>
            <a:off x="1841500" y="5013960"/>
            <a:ext cx="1899285" cy="368300"/>
          </a:xfrm>
          <a:prstGeom prst="rect">
            <a:avLst/>
          </a:prstGeom>
          <a:noFill/>
        </p:spPr>
        <p:txBody>
          <a:bodyPr wrap="square">
            <a:spAutoFit/>
          </a:bodyPr>
          <a:p>
            <a:pPr algn="ctr"/>
            <a:r>
              <a:rPr lang="zh-CN" altLang="en-US" dirty="0">
                <a:latin typeface="微软雅黑" panose="020B0503020204020204" charset="-122"/>
                <a:ea typeface="微软雅黑" panose="020B0503020204020204" charset="-122"/>
              </a:rPr>
              <a:t>内卷领域发烧友</a:t>
            </a:r>
            <a:endParaRPr lang="zh-CN" altLang="en-US" dirty="0">
              <a:latin typeface="微软雅黑" panose="020B0503020204020204" charset="-122"/>
              <a:ea typeface="微软雅黑" panose="020B0503020204020204" charset="-122"/>
            </a:endParaRPr>
          </a:p>
        </p:txBody>
      </p:sp>
      <p:pic>
        <p:nvPicPr>
          <p:cNvPr id="29" name="图片 28" descr="d302487bd0f16eedf69129769cf552c"/>
          <p:cNvPicPr/>
          <p:nvPr/>
        </p:nvPicPr>
        <p:blipFill>
          <a:blip r:embed="rId11"/>
          <a:srcRect t="4234" b="11094"/>
          <a:stretch>
            <a:fillRect/>
          </a:stretch>
        </p:blipFill>
        <p:spPr>
          <a:xfrm>
            <a:off x="9197975" y="3900805"/>
            <a:ext cx="1676400" cy="1028700"/>
          </a:xfrm>
          <a:prstGeom prst="rect">
            <a:avLst/>
          </a:prstGeom>
        </p:spPr>
      </p:pic>
      <p:sp>
        <p:nvSpPr>
          <p:cNvPr id="36" name="文本框 35"/>
          <p:cNvSpPr txBox="1"/>
          <p:nvPr/>
        </p:nvSpPr>
        <p:spPr>
          <a:xfrm>
            <a:off x="5043502" y="3205803"/>
            <a:ext cx="1550000" cy="307777"/>
          </a:xfrm>
          <a:prstGeom prst="rect">
            <a:avLst/>
          </a:prstGeom>
          <a:noFill/>
        </p:spPr>
        <p:txBody>
          <a:bodyPr wrap="square">
            <a:spAutoFit/>
          </a:bodyPr>
          <a:p>
            <a:pPr algn="ctr"/>
            <a:r>
              <a:rPr lang="zh-CN" altLang="en-US" sz="1400" dirty="0">
                <a:latin typeface="宋刻本字体" panose="02000000000000000000" pitchFamily="2" charset="-122"/>
                <a:ea typeface="宋刻本字体" panose="02000000000000000000" pitchFamily="2" charset="-122"/>
              </a:rPr>
              <a:t>高数考前刷题</a:t>
            </a:r>
            <a:endParaRPr lang="en-US" altLang="zh-CN" sz="1400" dirty="0">
              <a:latin typeface="宋刻本字体" panose="02000000000000000000" pitchFamily="2" charset="-122"/>
              <a:ea typeface="宋刻本字体" panose="02000000000000000000" pitchFamily="2" charset="-122"/>
            </a:endParaRPr>
          </a:p>
        </p:txBody>
      </p:sp>
      <p:grpSp>
        <p:nvGrpSpPr>
          <p:cNvPr id="40" name="组合 39"/>
          <p:cNvGrpSpPr/>
          <p:nvPr/>
        </p:nvGrpSpPr>
        <p:grpSpPr>
          <a:xfrm rot="0">
            <a:off x="5013008" y="2183130"/>
            <a:ext cx="1844675" cy="1670050"/>
            <a:chOff x="7895" y="3438"/>
            <a:chExt cx="2905" cy="2630"/>
          </a:xfrm>
        </p:grpSpPr>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r="17659"/>
            <a:stretch>
              <a:fillRect/>
            </a:stretch>
          </p:blipFill>
          <p:spPr bwMode="auto">
            <a:xfrm>
              <a:off x="7895" y="3438"/>
              <a:ext cx="2905" cy="198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8114" y="5488"/>
              <a:ext cx="2450" cy="580"/>
            </a:xfrm>
            <a:prstGeom prst="rect">
              <a:avLst/>
            </a:prstGeom>
            <a:noFill/>
          </p:spPr>
          <p:txBody>
            <a:bodyPr wrap="square" rtlCol="0" anchor="t">
              <a:spAutoFit/>
            </a:bodyPr>
            <a:p>
              <a:pPr algn="ctr"/>
              <a:r>
                <a:rPr lang="zh-CN" altLang="en-US" dirty="0">
                  <a:latin typeface="微软雅黑" panose="020B0503020204020204" charset="-122"/>
                  <a:ea typeface="微软雅黑" panose="020B0503020204020204" charset="-122"/>
                  <a:sym typeface="+mn-ea"/>
                </a:rPr>
                <a:t>期末</a:t>
              </a:r>
              <a:r>
                <a:rPr lang="zh-CN" altLang="en-US" dirty="0">
                  <a:latin typeface="微软雅黑" panose="020B0503020204020204" charset="-122"/>
                  <a:ea typeface="微软雅黑" panose="020B0503020204020204" charset="-122"/>
                  <a:sym typeface="+mn-ea"/>
                </a:rPr>
                <a:t>特种兵</a:t>
              </a:r>
              <a:endParaRPr lang="zh-CN" altLang="en-US" dirty="0">
                <a:latin typeface="微软雅黑" panose="020B0503020204020204" charset="-122"/>
                <a:ea typeface="微软雅黑" panose="020B0503020204020204" charset="-122"/>
                <a:sym typeface="+mn-ea"/>
              </a:endParaRPr>
            </a:p>
          </p:txBody>
        </p:sp>
      </p:grpSp>
      <p:grpSp>
        <p:nvGrpSpPr>
          <p:cNvPr id="45" name="组合 44"/>
          <p:cNvGrpSpPr/>
          <p:nvPr/>
        </p:nvGrpSpPr>
        <p:grpSpPr>
          <a:xfrm>
            <a:off x="7019290" y="2181225"/>
            <a:ext cx="2016760" cy="1671955"/>
            <a:chOff x="11136" y="3435"/>
            <a:chExt cx="3176" cy="2633"/>
          </a:xfrm>
        </p:grpSpPr>
        <p:pic>
          <p:nvPicPr>
            <p:cNvPr id="26" name="图片 25" descr="7f6330314c759e12133dbcb06f7c2e8"/>
            <p:cNvPicPr>
              <a:picLocks noChangeAspect="1"/>
            </p:cNvPicPr>
            <p:nvPr/>
          </p:nvPicPr>
          <p:blipFill>
            <a:blip r:embed="rId13"/>
            <a:stretch>
              <a:fillRect/>
            </a:stretch>
          </p:blipFill>
          <p:spPr>
            <a:xfrm>
              <a:off x="11406" y="3435"/>
              <a:ext cx="2636" cy="1978"/>
            </a:xfrm>
            <a:prstGeom prst="rect">
              <a:avLst/>
            </a:prstGeom>
          </p:spPr>
        </p:pic>
        <p:sp>
          <p:nvSpPr>
            <p:cNvPr id="33" name="文本框 32"/>
            <p:cNvSpPr txBox="1"/>
            <p:nvPr/>
          </p:nvSpPr>
          <p:spPr>
            <a:xfrm>
              <a:off x="11136" y="5488"/>
              <a:ext cx="3176" cy="580"/>
            </a:xfrm>
            <a:prstGeom prst="rect">
              <a:avLst/>
            </a:prstGeom>
            <a:noFill/>
          </p:spPr>
          <p:txBody>
            <a:bodyPr wrap="square" rtlCol="0">
              <a:spAutoFit/>
            </a:bodyPr>
            <a:p>
              <a:pPr algn="ctr"/>
              <a:r>
                <a:rPr lang="zh-CN" altLang="en-US"/>
                <a:t>舞台王者</a:t>
              </a:r>
              <a:endParaRPr lang="zh-CN" altLang="en-US"/>
            </a:p>
          </p:txBody>
        </p:sp>
      </p:grpSp>
      <p:pic>
        <p:nvPicPr>
          <p:cNvPr id="28" name="图片 27" descr="ec8b928ecc6b9a938dd3ac3cd13429d"/>
          <p:cNvPicPr>
            <a:picLocks noChangeAspect="1"/>
          </p:cNvPicPr>
          <p:nvPr/>
        </p:nvPicPr>
        <p:blipFill>
          <a:blip r:embed="rId14"/>
          <a:stretch>
            <a:fillRect/>
          </a:stretch>
        </p:blipFill>
        <p:spPr>
          <a:xfrm>
            <a:off x="9197023" y="2179320"/>
            <a:ext cx="1677035" cy="1257935"/>
          </a:xfrm>
          <a:prstGeom prst="rect">
            <a:avLst/>
          </a:prstGeom>
        </p:spPr>
      </p:pic>
      <p:sp>
        <p:nvSpPr>
          <p:cNvPr id="38" name="文本框 37"/>
          <p:cNvSpPr txBox="1"/>
          <p:nvPr/>
        </p:nvSpPr>
        <p:spPr>
          <a:xfrm>
            <a:off x="8910320" y="3484880"/>
            <a:ext cx="2250440" cy="368300"/>
          </a:xfrm>
          <a:prstGeom prst="rect">
            <a:avLst/>
          </a:prstGeom>
          <a:noFill/>
        </p:spPr>
        <p:txBody>
          <a:bodyPr wrap="square" rtlCol="0">
            <a:spAutoFit/>
          </a:bodyPr>
          <a:p>
            <a:pPr algn="ctr"/>
            <a:r>
              <a:rPr lang="zh-CN" altLang="en-US"/>
              <a:t>竞赛收割机</a:t>
            </a:r>
            <a:endParaRPr lang="zh-CN" altLang="en-US"/>
          </a:p>
        </p:txBody>
      </p:sp>
      <p:grpSp>
        <p:nvGrpSpPr>
          <p:cNvPr id="43" name="组合 42"/>
          <p:cNvGrpSpPr/>
          <p:nvPr/>
        </p:nvGrpSpPr>
        <p:grpSpPr>
          <a:xfrm>
            <a:off x="7190740" y="3900805"/>
            <a:ext cx="1673860" cy="1483360"/>
            <a:chOff x="11300" y="6143"/>
            <a:chExt cx="2636" cy="2336"/>
          </a:xfrm>
        </p:grpSpPr>
        <p:pic>
          <p:nvPicPr>
            <p:cNvPr id="30" name="图片 29" descr="3eff67cea7a7d69ee2dc5b9134b89aa"/>
            <p:cNvPicPr>
              <a:picLocks noChangeAspect="1"/>
            </p:cNvPicPr>
            <p:nvPr/>
          </p:nvPicPr>
          <p:blipFill>
            <a:blip r:embed="rId15"/>
            <a:srcRect t="8020"/>
            <a:stretch>
              <a:fillRect/>
            </a:stretch>
          </p:blipFill>
          <p:spPr>
            <a:xfrm>
              <a:off x="11300" y="6143"/>
              <a:ext cx="2636" cy="1617"/>
            </a:xfrm>
            <a:prstGeom prst="rect">
              <a:avLst/>
            </a:prstGeom>
          </p:spPr>
        </p:pic>
        <p:sp>
          <p:nvSpPr>
            <p:cNvPr id="42" name="文本框 41"/>
            <p:cNvSpPr txBox="1"/>
            <p:nvPr/>
          </p:nvSpPr>
          <p:spPr>
            <a:xfrm>
              <a:off x="11348" y="7899"/>
              <a:ext cx="2541" cy="580"/>
            </a:xfrm>
            <a:prstGeom prst="rect">
              <a:avLst/>
            </a:prstGeom>
            <a:noFill/>
          </p:spPr>
          <p:txBody>
            <a:bodyPr wrap="square" rtlCol="0">
              <a:spAutoFit/>
            </a:bodyPr>
            <a:p>
              <a:r>
                <a:rPr lang="zh-CN" altLang="en-US"/>
                <a:t>学术会议</a:t>
              </a:r>
              <a:r>
                <a:rPr lang="zh-CN" altLang="en-US"/>
                <a:t>蝗虫</a:t>
              </a:r>
              <a:endParaRPr lang="zh-CN" altLang="en-US"/>
            </a:p>
          </p:txBody>
        </p:sp>
      </p:grpSp>
      <p:sp>
        <p:nvSpPr>
          <p:cNvPr id="46" name="文本框 45"/>
          <p:cNvSpPr txBox="1"/>
          <p:nvPr/>
        </p:nvSpPr>
        <p:spPr>
          <a:xfrm>
            <a:off x="9226233" y="5015865"/>
            <a:ext cx="1619885" cy="368300"/>
          </a:xfrm>
          <a:prstGeom prst="rect">
            <a:avLst/>
          </a:prstGeom>
          <a:noFill/>
        </p:spPr>
        <p:txBody>
          <a:bodyPr wrap="square" rtlCol="0">
            <a:spAutoFit/>
          </a:bodyPr>
          <a:p>
            <a:r>
              <a:rPr lang="zh-CN" altLang="en-US"/>
              <a:t>体育运动</a:t>
            </a:r>
            <a:r>
              <a:rPr lang="zh-CN" altLang="en-US"/>
              <a:t>健儿</a:t>
            </a:r>
            <a:endParaRPr lang="zh-CN" altLang="en-US"/>
          </a:p>
        </p:txBody>
      </p:sp>
      <p:pic>
        <p:nvPicPr>
          <p:cNvPr id="47" name="图片 46" descr="1f1c6aae80e03c208aaad01fae47f71"/>
          <p:cNvPicPr>
            <a:picLocks noChangeAspect="1"/>
          </p:cNvPicPr>
          <p:nvPr/>
        </p:nvPicPr>
        <p:blipFill>
          <a:blip r:embed="rId16"/>
          <a:srcRect r="11918" b="14518"/>
          <a:stretch>
            <a:fillRect/>
          </a:stretch>
        </p:blipFill>
        <p:spPr>
          <a:xfrm>
            <a:off x="5013427" y="3894455"/>
            <a:ext cx="1843200" cy="1006111"/>
          </a:xfrm>
          <a:prstGeom prst="rect">
            <a:avLst/>
          </a:prstGeom>
        </p:spPr>
      </p:pic>
      <p:sp>
        <p:nvSpPr>
          <p:cNvPr id="48" name="文本框 47"/>
          <p:cNvSpPr txBox="1"/>
          <p:nvPr/>
        </p:nvSpPr>
        <p:spPr>
          <a:xfrm>
            <a:off x="5106670" y="4952365"/>
            <a:ext cx="1656080" cy="368300"/>
          </a:xfrm>
          <a:prstGeom prst="rect">
            <a:avLst/>
          </a:prstGeom>
          <a:noFill/>
        </p:spPr>
        <p:txBody>
          <a:bodyPr wrap="square" rtlCol="0">
            <a:spAutoFit/>
          </a:bodyPr>
          <a:p>
            <a:pPr algn="ctr"/>
            <a:r>
              <a:rPr lang="zh-CN" altLang="en-US"/>
              <a:t>学院</a:t>
            </a:r>
            <a:r>
              <a:rPr lang="zh-CN" altLang="en-US"/>
              <a:t>打工人</a:t>
            </a:r>
            <a:endParaRPr lang="zh-CN" altLang="en-US"/>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p:cNvSpPr txBox="1"/>
          <p:nvPr/>
        </p:nvSpPr>
        <p:spPr>
          <a:xfrm>
            <a:off x="0" y="107923"/>
            <a:ext cx="7308304" cy="583565"/>
          </a:xfrm>
          <a:prstGeom prst="rect">
            <a:avLst/>
          </a:prstGeom>
          <a:noFill/>
        </p:spPr>
        <p:txBody>
          <a:bodyPr wrap="square" rtlCol="0">
            <a:spAutoFit/>
          </a:bodyPr>
          <a:lstStyle/>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5" name="标题 1"/>
          <p:cNvSpPr>
            <a:spLocks noGrp="1"/>
          </p:cNvSpPr>
          <p:nvPr>
            <p:ph type="title"/>
          </p:nvPr>
        </p:nvSpPr>
        <p:spPr>
          <a:xfrm>
            <a:off x="749300" y="1076960"/>
            <a:ext cx="3954780" cy="365125"/>
          </a:xfrm>
        </p:spPr>
        <p:txBody>
          <a:bodyPr>
            <a:noAutofit/>
          </a:bodyPr>
          <a:p>
            <a:pPr algn="ctr" eaLnBrk="0" hangingPunct="0">
              <a:lnSpc>
                <a:spcPct val="100000"/>
              </a:lnSpc>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cs typeface="+mn-cs"/>
                <a:sym typeface="+mn-ea"/>
              </a:rPr>
              <a:t>鉴定网络热门建议</a:t>
            </a:r>
            <a:endParaRPr lang="zh-CN" altLang="en-US" sz="3200" b="1" dirty="0">
              <a:solidFill>
                <a:schemeClr val="accent1">
                  <a:lumMod val="75000"/>
                </a:schemeClr>
              </a:solidFill>
              <a:latin typeface="微软雅黑" panose="020B0503020204020204" charset="-122"/>
              <a:ea typeface="微软雅黑" panose="020B0503020204020204" charset="-122"/>
              <a:cs typeface="+mn-cs"/>
              <a:sym typeface="+mn-ea"/>
            </a:endParaRPr>
          </a:p>
        </p:txBody>
      </p:sp>
      <p:pic>
        <p:nvPicPr>
          <p:cNvPr id="17" name="图片 16"/>
          <p:cNvPicPr>
            <a:picLocks noChangeAspect="1"/>
          </p:cNvPicPr>
          <p:nvPr/>
        </p:nvPicPr>
        <p:blipFill rotWithShape="1">
          <a:blip r:embed="rId2"/>
          <a:srcRect b="22401"/>
          <a:stretch>
            <a:fillRect/>
          </a:stretch>
        </p:blipFill>
        <p:spPr>
          <a:xfrm>
            <a:off x="1223645" y="2484755"/>
            <a:ext cx="3353435" cy="3350260"/>
          </a:xfrm>
          <a:prstGeom prst="rect">
            <a:avLst/>
          </a:prstGeom>
        </p:spPr>
      </p:pic>
      <p:grpSp>
        <p:nvGrpSpPr>
          <p:cNvPr id="27" name="组合 26"/>
          <p:cNvGrpSpPr/>
          <p:nvPr/>
        </p:nvGrpSpPr>
        <p:grpSpPr>
          <a:xfrm>
            <a:off x="4829175" y="2931160"/>
            <a:ext cx="5859780" cy="2437765"/>
            <a:chOff x="4110207" y="1842318"/>
            <a:chExt cx="4528761" cy="2013637"/>
          </a:xfrm>
        </p:grpSpPr>
        <p:pic>
          <p:nvPicPr>
            <p:cNvPr id="29" name="图片 28"/>
            <p:cNvPicPr>
              <a:picLocks noChangeAspect="1"/>
            </p:cNvPicPr>
            <p:nvPr/>
          </p:nvPicPr>
          <p:blipFill>
            <a:blip r:embed="rId3"/>
            <a:stretch>
              <a:fillRect/>
            </a:stretch>
          </p:blipFill>
          <p:spPr>
            <a:xfrm>
              <a:off x="4110207" y="1843367"/>
              <a:ext cx="2312601" cy="2012588"/>
            </a:xfrm>
            <a:prstGeom prst="rect">
              <a:avLst/>
            </a:prstGeom>
          </p:spPr>
        </p:pic>
        <p:pic>
          <p:nvPicPr>
            <p:cNvPr id="30" name="图片 29"/>
            <p:cNvPicPr>
              <a:picLocks noChangeAspect="1"/>
            </p:cNvPicPr>
            <p:nvPr/>
          </p:nvPicPr>
          <p:blipFill>
            <a:blip r:embed="rId4"/>
            <a:stretch>
              <a:fillRect/>
            </a:stretch>
          </p:blipFill>
          <p:spPr>
            <a:xfrm>
              <a:off x="6422808" y="1842318"/>
              <a:ext cx="2216160" cy="2012588"/>
            </a:xfrm>
            <a:prstGeom prst="rect">
              <a:avLst/>
            </a:prstGeom>
          </p:spPr>
        </p:pic>
      </p:grpSp>
      <p:sp>
        <p:nvSpPr>
          <p:cNvPr id="32" name="文本框 31"/>
          <p:cNvSpPr txBox="1"/>
          <p:nvPr/>
        </p:nvSpPr>
        <p:spPr>
          <a:xfrm>
            <a:off x="1223645" y="1739900"/>
            <a:ext cx="8626475" cy="447040"/>
          </a:xfrm>
          <a:prstGeom prst="rect">
            <a:avLst/>
          </a:prstGeom>
          <a:noFill/>
        </p:spPr>
        <p:txBody>
          <a:bodyPr wrap="square">
            <a:noAutofit/>
          </a:bodyPr>
          <a:p>
            <a:pPr algn="ctr"/>
            <a:r>
              <a:rPr lang="zh-CN" altLang="en-US" sz="2600" dirty="0">
                <a:latin typeface="微软雅黑" panose="020B0503020204020204" charset="-122"/>
                <a:ea typeface="微软雅黑" panose="020B0503020204020204" charset="-122"/>
                <a:cs typeface="微软雅黑" panose="020B0503020204020204" charset="-122"/>
              </a:rPr>
              <a:t>“我一定要华丽转变，绝不摆烂！”</a:t>
            </a:r>
            <a:endParaRPr lang="zh-CN" alt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o7buqjh5"/>
          <p:cNvPicPr>
            <a:picLocks noChangeAspect="1"/>
          </p:cNvPicPr>
          <p:nvPr/>
        </p:nvPicPr>
        <p:blipFill>
          <a:blip r:embed="rId1"/>
          <a:stretch>
            <a:fillRect/>
          </a:stretch>
        </p:blipFill>
        <p:spPr>
          <a:xfrm>
            <a:off x="1088390" y="2551430"/>
            <a:ext cx="4221480" cy="3348355"/>
          </a:xfrm>
          <a:prstGeom prst="rect">
            <a:avLst/>
          </a:prstGeom>
        </p:spPr>
      </p:pic>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107632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 </a:t>
            </a:r>
            <a:r>
              <a:rPr lang="zh-CN" altLang="en-US" sz="3200" b="1" dirty="0">
                <a:solidFill>
                  <a:schemeClr val="bg1"/>
                </a:solidFill>
                <a:latin typeface="微软雅黑" panose="020B0503020204020204" charset="-122"/>
                <a:ea typeface="微软雅黑" panose="020B0503020204020204" charset="-122"/>
              </a:rPr>
              <a:t>大学碎碎念</a:t>
            </a:r>
            <a:r>
              <a:rPr lang="zh-CN" altLang="en-US" sz="3200" b="1" dirty="0">
                <a:solidFill>
                  <a:schemeClr val="bg1"/>
                </a:solidFill>
                <a:latin typeface="微软雅黑" panose="020B0503020204020204" charset="-122"/>
                <a:ea typeface="微软雅黑" panose="020B0503020204020204" charset="-122"/>
              </a:rPr>
              <a:t> </a:t>
            </a:r>
            <a:endParaRPr lang="en-US" altLang="zh-CN" sz="3200" dirty="0">
              <a:solidFill>
                <a:srgbClr val="0070C0"/>
              </a:solidFill>
              <a:latin typeface="宋刻本字体" panose="02000000000000000000" pitchFamily="2" charset="-122"/>
              <a:ea typeface="宋刻本字体" panose="02000000000000000000" pitchFamily="2" charset="-122"/>
              <a:cs typeface="Calibri" panose="020F0502020204030204" charset="0"/>
            </a:endParaRPr>
          </a:p>
          <a:p>
            <a:pPr algn="l">
              <a:buClrTx/>
              <a:buSzTx/>
              <a:buFontTx/>
            </a:pP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5" name="文本框 14"/>
          <p:cNvSpPr txBox="1"/>
          <p:nvPr/>
        </p:nvSpPr>
        <p:spPr>
          <a:xfrm>
            <a:off x="1423561" y="1805974"/>
            <a:ext cx="9552665" cy="460375"/>
          </a:xfrm>
          <a:prstGeom prst="rect">
            <a:avLst/>
          </a:prstGeom>
          <a:noFill/>
        </p:spPr>
        <p:txBody>
          <a:bodyPr wrap="square">
            <a:spAutoFit/>
          </a:bodyPr>
          <a:lstStyle/>
          <a:p>
            <a:pPr algn="ctr"/>
            <a:r>
              <a:rPr lang="zh-CN" altLang="en-US" sz="2400" dirty="0">
                <a:latin typeface="微软雅黑" panose="020B0503020204020204" charset="-122"/>
                <a:ea typeface="微软雅黑" panose="020B0503020204020204" charset="-122"/>
              </a:rPr>
              <a:t>初见不知图中意，再见已成图中人（认知、行动、方法）</a:t>
            </a:r>
            <a:endParaRPr lang="en-US" altLang="zh-CN" sz="2400" dirty="0">
              <a:latin typeface="微软雅黑" panose="020B0503020204020204" charset="-122"/>
              <a:ea typeface="微软雅黑" panose="020B0503020204020204" charset="-122"/>
            </a:endParaRPr>
          </a:p>
        </p:txBody>
      </p:sp>
      <p:pic>
        <p:nvPicPr>
          <p:cNvPr id="17" name="Picture 18"/>
          <p:cNvPicPr>
            <a:picLocks noChangeAspect="1" noChangeArrowheads="1"/>
          </p:cNvPicPr>
          <p:nvPr/>
        </p:nvPicPr>
        <p:blipFill rotWithShape="1">
          <a:blip r:embed="rId3">
            <a:extLst>
              <a:ext uri="{28A0092B-C50C-407E-A947-70E740481C1C}">
                <a14:useLocalDpi xmlns:a14="http://schemas.microsoft.com/office/drawing/2010/main" val="0"/>
              </a:ext>
            </a:extLst>
          </a:blip>
          <a:srcRect l="7472" t="13043"/>
          <a:stretch>
            <a:fillRect/>
          </a:stretch>
        </p:blipFill>
        <p:spPr bwMode="auto">
          <a:xfrm>
            <a:off x="5091699" y="2551275"/>
            <a:ext cx="2132083" cy="16903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541" t="-460" r="6180" b="1869"/>
          <a:stretch>
            <a:fillRect/>
          </a:stretch>
        </p:blipFill>
        <p:spPr bwMode="auto">
          <a:xfrm>
            <a:off x="5063159" y="4435361"/>
            <a:ext cx="2160624" cy="14645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801" y="2551275"/>
            <a:ext cx="2873405" cy="338047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26745" y="1022985"/>
            <a:ext cx="4064000" cy="583565"/>
          </a:xfrm>
          <a:prstGeom prst="rect">
            <a:avLst/>
          </a:prstGeom>
          <a:noFill/>
        </p:spPr>
        <p:txBody>
          <a:bodyPr wrap="square" rtlCol="0">
            <a:spAutoFit/>
          </a:bodyPr>
          <a:p>
            <a:pPr algn="ctr" eaLnBrk="0" hangingPunct="0">
              <a:buClrTx/>
              <a:buSzTx/>
              <a:buFontTx/>
            </a:pPr>
            <a:r>
              <a:rPr lang="zh-CN" altLang="en-US" sz="3200" b="1" dirty="0">
                <a:solidFill>
                  <a:schemeClr val="accent1">
                    <a:lumMod val="75000"/>
                  </a:schemeClr>
                </a:solidFill>
                <a:latin typeface="微软雅黑" panose="020B0503020204020204" charset="-122"/>
                <a:ea typeface="微软雅黑" panose="020B0503020204020204" charset="-122"/>
                <a:sym typeface="+mn-ea"/>
              </a:rPr>
              <a:t>关于大学的经典梗图</a:t>
            </a:r>
            <a:endParaRPr lang="zh-CN" altLang="en-US" sz="3200" b="1"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8" name="文本框 17"/>
          <p:cNvSpPr txBox="1"/>
          <p:nvPr/>
        </p:nvSpPr>
        <p:spPr>
          <a:xfrm>
            <a:off x="2495748" y="1340717"/>
            <a:ext cx="7200500" cy="521970"/>
          </a:xfrm>
          <a:prstGeom prst="rect">
            <a:avLst/>
          </a:prstGeom>
          <a:noFill/>
        </p:spPr>
        <p:txBody>
          <a:bodyPr wrap="square">
            <a:spAutoFit/>
          </a:bodyPr>
          <a:p>
            <a:pPr algn="ctr"/>
            <a:r>
              <a:rPr lang="zh-CN" altLang="en-US" sz="2800" dirty="0">
                <a:latin typeface="微软雅黑" panose="020B0503020204020204" charset="-122"/>
                <a:ea typeface="微软雅黑" panose="020B0503020204020204" charset="-122"/>
              </a:rPr>
              <a:t>那些每年都被反反复复提及的周期性话题</a:t>
            </a:r>
            <a:endParaRPr lang="zh-CN" altLang="en-US" sz="2800" dirty="0">
              <a:latin typeface="微软雅黑" panose="020B0503020204020204" charset="-122"/>
              <a:ea typeface="微软雅黑" panose="020B0503020204020204" charset="-122"/>
            </a:endParaRPr>
          </a:p>
        </p:txBody>
      </p:sp>
      <p:sp>
        <p:nvSpPr>
          <p:cNvPr id="6" name="文本框 5"/>
          <p:cNvSpPr txBox="1"/>
          <p:nvPr/>
        </p:nvSpPr>
        <p:spPr>
          <a:xfrm>
            <a:off x="740529" y="2079972"/>
            <a:ext cx="5055215" cy="3415030"/>
          </a:xfrm>
          <a:prstGeom prst="rect">
            <a:avLst/>
          </a:prstGeom>
          <a:noFill/>
        </p:spPr>
        <p:txBody>
          <a:bodyPr wrap="square">
            <a:spAutoFit/>
          </a:bodyPr>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学习：卷绩点？</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荣誉：卷活动？</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研赛：做大创？进实验室？</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学工：加学生组织？</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社团：加社团？</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其他：个人兴趣？</a:t>
            </a:r>
            <a:endParaRPr lang="en-US" altLang="zh-CN" sz="2400" dirty="0">
              <a:latin typeface="微软雅黑" panose="020B0503020204020204" charset="-122"/>
              <a:ea typeface="微软雅黑" panose="020B0503020204020204" charset="-122"/>
            </a:endParaRPr>
          </a:p>
        </p:txBody>
      </p:sp>
      <p:sp>
        <p:nvSpPr>
          <p:cNvPr id="12" name="文本框 11"/>
          <p:cNvSpPr txBox="1"/>
          <p:nvPr/>
        </p:nvSpPr>
        <p:spPr>
          <a:xfrm>
            <a:off x="5945547" y="2173890"/>
            <a:ext cx="5535248" cy="2306955"/>
          </a:xfrm>
          <a:prstGeom prst="rect">
            <a:avLst/>
          </a:prstGeom>
          <a:noFill/>
        </p:spPr>
        <p:txBody>
          <a:bodyPr wrap="square">
            <a:spAutoFit/>
          </a:bodyPr>
          <a:p>
            <a:pPr>
              <a:lnSpc>
                <a:spcPct val="150000"/>
              </a:lnSpc>
            </a:pPr>
            <a:r>
              <a:rPr lang="zh-CN" altLang="en-US" sz="2400" dirty="0">
                <a:latin typeface="微软雅黑" panose="020B0503020204020204" charset="-122"/>
                <a:ea typeface="微软雅黑" panose="020B0503020204020204" charset="-122"/>
              </a:rPr>
              <a:t>知道了很多道理，还过不好大学四年？</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是否适合自己（理性站位）</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是否真正实践（耐性毅力）</a:t>
            </a:r>
            <a:endParaRPr lang="en-US" altLang="zh-CN" sz="24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是否抓到本质（独立思考）</a:t>
            </a:r>
            <a:endParaRPr lang="en-US" altLang="zh-CN" sz="2400" dirty="0">
              <a:latin typeface="微软雅黑" panose="020B0503020204020204" charset="-122"/>
              <a:ea typeface="微软雅黑" panose="020B0503020204020204" charset="-122"/>
            </a:endParaRPr>
          </a:p>
        </p:txBody>
      </p:sp>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2</a:t>
            </a:r>
            <a:r>
              <a:rPr lang="en-US" altLang="zh-CN" sz="3200" b="1" dirty="0">
                <a:solidFill>
                  <a:schemeClr val="bg1"/>
                </a:solidFill>
                <a:latin typeface="微软雅黑" panose="020B0503020204020204" charset="-122"/>
                <a:ea typeface="微软雅黑" panose="020B0503020204020204" charset="-122"/>
              </a:rPr>
              <a:t>.</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大学碎碎念</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764540" y="1184910"/>
            <a:ext cx="10782935" cy="5019040"/>
          </a:xfrm>
          <a:prstGeom prst="rect">
            <a:avLst/>
          </a:prstGeom>
          <a:noFill/>
        </p:spPr>
        <p:txBody>
          <a:bodyPr wrap="square" rtlCol="0">
            <a:noAutofit/>
          </a:bodyPr>
          <a:p>
            <a:pPr indent="0">
              <a:buNone/>
            </a:pPr>
            <a:r>
              <a:rPr lang="en-US" altLang="zh-CN" sz="2400" b="1"/>
              <a:t>1. </a:t>
            </a:r>
            <a:r>
              <a:rPr lang="zh-CN" altLang="en-US" sz="2400" b="1"/>
              <a:t>大学最好的状态？</a:t>
            </a:r>
            <a:endParaRPr lang="zh-CN" altLang="en-US" sz="2400" b="1"/>
          </a:p>
          <a:p>
            <a:pPr marL="457200" indent="-457200">
              <a:lnSpc>
                <a:spcPct val="150000"/>
              </a:lnSpc>
              <a:buFont typeface="Arial" panose="020B0604020202020204" pitchFamily="34" charset="0"/>
              <a:buChar char="•"/>
            </a:pPr>
            <a:r>
              <a:rPr lang="en-US" altLang="zh-CN" sz="2400" b="1"/>
              <a:t>“</a:t>
            </a:r>
            <a:r>
              <a:rPr lang="zh-CN" altLang="en-US" sz="2400" b="1"/>
              <a:t>自律</a:t>
            </a:r>
            <a:r>
              <a:rPr lang="en-US" altLang="zh-CN" sz="2400" b="1"/>
              <a:t>”</a:t>
            </a:r>
            <a:endParaRPr lang="en-US" altLang="zh-CN" sz="2400" b="1"/>
          </a:p>
          <a:p>
            <a:pPr marL="457200" indent="-457200">
              <a:lnSpc>
                <a:spcPct val="150000"/>
              </a:lnSpc>
              <a:buFont typeface="Wingdings" panose="05000000000000000000" charset="0"/>
              <a:buChar char="Ø"/>
            </a:pPr>
            <a:r>
              <a:rPr lang="zh-CN" altLang="en-US" sz="2400" b="1">
                <a:solidFill>
                  <a:srgbClr val="FF0000"/>
                </a:solidFill>
              </a:rPr>
              <a:t>努力专注地</a:t>
            </a:r>
            <a:r>
              <a:rPr lang="zh-CN" altLang="en-US" sz="2400" b="1"/>
              <a:t>学、</a:t>
            </a:r>
            <a:r>
              <a:rPr lang="zh-CN" altLang="en-US" sz="2400" b="1">
                <a:solidFill>
                  <a:srgbClr val="FF0000"/>
                </a:solidFill>
              </a:rPr>
              <a:t>痛痛快快地</a:t>
            </a:r>
            <a:r>
              <a:rPr lang="zh-CN" altLang="en-US" sz="2400" b="1"/>
              <a:t>玩。该学习时使劲学习、该玩时</a:t>
            </a:r>
            <a:r>
              <a:rPr lang="zh-CN" altLang="en-US" sz="2400" b="1"/>
              <a:t>放心大胆玩，</a:t>
            </a:r>
            <a:r>
              <a:rPr lang="zh-CN" altLang="en-US" sz="2400" b="1"/>
              <a:t>做到张弛有度。</a:t>
            </a:r>
            <a:endParaRPr lang="zh-CN" altLang="en-US" sz="2400" b="1"/>
          </a:p>
          <a:p>
            <a:pPr marL="457200" indent="-457200">
              <a:lnSpc>
                <a:spcPct val="150000"/>
              </a:lnSpc>
              <a:buFont typeface="Wingdings" panose="05000000000000000000" charset="0"/>
              <a:buChar char="Ø"/>
            </a:pPr>
            <a:r>
              <a:rPr lang="en-US" altLang="zh-CN" sz="2400" b="1">
                <a:highlight>
                  <a:srgbClr val="FFFF00"/>
                </a:highlight>
              </a:rPr>
              <a:t>"</a:t>
            </a:r>
            <a:r>
              <a:rPr lang="zh-CN" altLang="en-US" sz="2400" b="1">
                <a:highlight>
                  <a:srgbClr val="FFFF00"/>
                </a:highlight>
              </a:rPr>
              <a:t>先苦后甜，先紧后松</a:t>
            </a:r>
            <a:r>
              <a:rPr lang="en-US" altLang="zh-CN" sz="2400" b="1">
                <a:highlight>
                  <a:srgbClr val="FFFF00"/>
                </a:highlight>
              </a:rPr>
              <a:t>"</a:t>
            </a:r>
            <a:r>
              <a:rPr lang="zh-CN" altLang="en-US" sz="2400" b="1"/>
              <a:t>的策略。每个阶段都有其独特的任务，提前规划，避免大三、大四手忙脚乱。</a:t>
            </a:r>
            <a:endParaRPr lang="zh-CN" altLang="en-US" sz="2400" b="1"/>
          </a:p>
          <a:p>
            <a:pPr indent="0" algn="l">
              <a:lnSpc>
                <a:spcPct val="150000"/>
              </a:lnSpc>
              <a:buClrTx/>
              <a:buSzTx/>
              <a:buFont typeface="+mj-lt"/>
              <a:buNone/>
            </a:pPr>
            <a:r>
              <a:rPr lang="en-US" altLang="zh-CN" sz="2400" b="1">
                <a:sym typeface="+mn-ea"/>
              </a:rPr>
              <a:t>2. </a:t>
            </a:r>
            <a:r>
              <a:rPr lang="zh-CN" altLang="en-US" sz="2400" b="1">
                <a:sym typeface="+mn-ea"/>
              </a:rPr>
              <a:t>大学最重要的能力—</a:t>
            </a:r>
            <a:r>
              <a:rPr lang="zh-CN" altLang="en-US" sz="2400" b="1">
                <a:solidFill>
                  <a:srgbClr val="FF0000"/>
                </a:solidFill>
                <a:sym typeface="+mn-ea"/>
              </a:rPr>
              <a:t>学习能力</a:t>
            </a:r>
            <a:endParaRPr lang="zh-CN" altLang="en-US" sz="2400" b="1">
              <a:solidFill>
                <a:srgbClr val="FF0000"/>
              </a:solidFill>
              <a:sym typeface="+mn-ea"/>
            </a:endParaRPr>
          </a:p>
          <a:p>
            <a:pPr indent="0" algn="l">
              <a:lnSpc>
                <a:spcPct val="150000"/>
              </a:lnSpc>
              <a:buClrTx/>
              <a:buSzTx/>
              <a:buFont typeface="+mj-lt"/>
              <a:buNone/>
            </a:pPr>
            <a:r>
              <a:rPr lang="zh-CN" altLang="en-US" sz="2400" b="1">
                <a:solidFill>
                  <a:srgbClr val="FF0000"/>
                </a:solidFill>
                <a:sym typeface="+mn-ea"/>
              </a:rPr>
              <a:t>为什么重要？</a:t>
            </a:r>
            <a:endParaRPr lang="zh-CN" altLang="en-US" sz="2400" b="1">
              <a:solidFill>
                <a:srgbClr val="FF0000"/>
              </a:solidFill>
              <a:sym typeface="+mn-ea"/>
            </a:endParaRPr>
          </a:p>
          <a:p>
            <a:pPr indent="0" algn="l">
              <a:lnSpc>
                <a:spcPct val="150000"/>
              </a:lnSpc>
              <a:buClrTx/>
              <a:buSzTx/>
              <a:buFont typeface="+mj-lt"/>
              <a:buNone/>
            </a:pPr>
            <a:r>
              <a:rPr lang="zh-CN" altLang="en-US" sz="2400" b="1">
                <a:solidFill>
                  <a:srgbClr val="FF0000"/>
                </a:solidFill>
                <a:sym typeface="+mn-ea"/>
              </a:rPr>
              <a:t>如何提升？</a:t>
            </a:r>
            <a:endParaRPr lang="zh-CN" altLang="en-US" sz="2400" b="1"/>
          </a:p>
          <a:p>
            <a:pPr marL="457200" indent="-457200">
              <a:lnSpc>
                <a:spcPct val="150000"/>
              </a:lnSpc>
              <a:buFont typeface="Wingdings" panose="05000000000000000000" charset="0"/>
              <a:buChar char="Ø"/>
            </a:pPr>
            <a:endParaRPr lang="zh-CN" altLang="en-US" sz="2400" b="1"/>
          </a:p>
          <a:p>
            <a:pPr indent="0">
              <a:lnSpc>
                <a:spcPct val="150000"/>
              </a:lnSpc>
              <a:buFont typeface="Wingdings" panose="05000000000000000000" charset="0"/>
              <a:buNone/>
            </a:pPr>
            <a:endParaRPr lang="zh-CN" altLang="en-US" sz="2400" b="1"/>
          </a:p>
        </p:txBody>
      </p:sp>
      <p:sp>
        <p:nvSpPr>
          <p:cNvPr id="5" name="文本框 4"/>
          <p:cNvSpPr txBox="1"/>
          <p:nvPr/>
        </p:nvSpPr>
        <p:spPr>
          <a:xfrm>
            <a:off x="3723005" y="4847590"/>
            <a:ext cx="8006080" cy="1226820"/>
          </a:xfrm>
          <a:prstGeom prst="rect">
            <a:avLst/>
          </a:prstGeom>
          <a:noFill/>
        </p:spPr>
        <p:txBody>
          <a:bodyPr wrap="square" rtlCol="0">
            <a:noAutofit/>
          </a:bodyPr>
          <a:p>
            <a:pPr marL="342900" indent="-342900">
              <a:lnSpc>
                <a:spcPct val="150000"/>
              </a:lnSpc>
              <a:buFont typeface="Wingdings" panose="05000000000000000000" charset="0"/>
              <a:buChar char="ü"/>
            </a:pPr>
            <a:r>
              <a:rPr lang="zh-CN" altLang="en-US" sz="2400"/>
              <a:t>自学</a:t>
            </a:r>
            <a:r>
              <a:rPr lang="en-US" altLang="zh-CN" sz="2400"/>
              <a:t>	</a:t>
            </a:r>
            <a:r>
              <a:rPr lang="zh-CN" altLang="en-US" sz="2400"/>
              <a:t>大学，大不了自学</a:t>
            </a:r>
            <a:r>
              <a:rPr lang="en-US" altLang="zh-CN" sz="2400"/>
              <a:t>—</a:t>
            </a:r>
            <a:r>
              <a:rPr lang="zh-CN" altLang="en-US" sz="2400">
                <a:highlight>
                  <a:srgbClr val="FFFF00"/>
                </a:highlight>
              </a:rPr>
              <a:t>目标导向</a:t>
            </a:r>
            <a:r>
              <a:rPr lang="zh-CN" altLang="en-US" sz="2400"/>
              <a:t>（知道</a:t>
            </a:r>
            <a:r>
              <a:rPr lang="zh-CN" altLang="en-US" sz="2400"/>
              <a:t>学什么）</a:t>
            </a:r>
            <a:endParaRPr lang="zh-CN" altLang="en-US" sz="2400"/>
          </a:p>
          <a:p>
            <a:pPr marL="342900" indent="-342900">
              <a:lnSpc>
                <a:spcPct val="150000"/>
              </a:lnSpc>
              <a:buFont typeface="Wingdings" panose="05000000000000000000" charset="0"/>
              <a:buChar char="ü"/>
            </a:pPr>
            <a:r>
              <a:rPr lang="zh-CN" altLang="en-US" sz="2400"/>
              <a:t>掌握学习方法</a:t>
            </a:r>
            <a:r>
              <a:rPr lang="en-US" altLang="zh-CN" sz="2400"/>
              <a:t>	</a:t>
            </a:r>
            <a:r>
              <a:rPr lang="zh-CN" altLang="en-US" sz="2400"/>
              <a:t>大学，大有学问了</a:t>
            </a:r>
            <a:endParaRPr lang="en-US" altLang="zh-CN" sz="24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5032"/>
            <a:ext cx="12192000" cy="858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47599"/>
            <a:ext cx="12192000" cy="3104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15281" y="604775"/>
            <a:ext cx="3594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灯片编号占位符 2"/>
          <p:cNvSpPr txBox="1"/>
          <p:nvPr/>
        </p:nvSpPr>
        <p:spPr>
          <a:xfrm>
            <a:off x="11701264" y="6527482"/>
            <a:ext cx="981472" cy="24197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961DDD-C436-4908-ACFB-32AF8C4633EB}" type="slidenum">
              <a:rPr lang="zh-CN" altLang="en-US" smtClean="0">
                <a:solidFill>
                  <a:schemeClr val="bg1"/>
                </a:solidFill>
              </a:rPr>
            </a:fld>
            <a:endParaRPr lang="zh-CN" altLang="en-US" dirty="0">
              <a:solidFill>
                <a:schemeClr val="bg1"/>
              </a:solidFill>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6709" y="-31391"/>
            <a:ext cx="1086465" cy="1054297"/>
          </a:xfrm>
          <a:prstGeom prst="rect">
            <a:avLst/>
          </a:prstGeom>
        </p:spPr>
      </p:pic>
      <p:sp>
        <p:nvSpPr>
          <p:cNvPr id="16" name="文本框 16"/>
          <p:cNvSpPr txBox="1"/>
          <p:nvPr/>
        </p:nvSpPr>
        <p:spPr>
          <a:xfrm>
            <a:off x="0" y="107923"/>
            <a:ext cx="7308304" cy="583565"/>
          </a:xfrm>
          <a:prstGeom prst="rect">
            <a:avLst/>
          </a:prstGeom>
          <a:noFill/>
        </p:spPr>
        <p:txBody>
          <a:bodyPr wrap="square" rtlCol="0">
            <a:spAutoFit/>
          </a:bodyPr>
          <a:p>
            <a:pPr algn="l">
              <a:buClrTx/>
              <a:buSzTx/>
              <a:buFontTx/>
            </a:pPr>
            <a:r>
              <a:rPr lang="zh-CN" altLang="en-US" sz="3200" b="1" dirty="0">
                <a:solidFill>
                  <a:schemeClr val="bg1"/>
                </a:solidFill>
                <a:latin typeface="微软雅黑" panose="020B0503020204020204" charset="-122"/>
                <a:ea typeface="微软雅黑" panose="020B0503020204020204" charset="-122"/>
              </a:rPr>
              <a:t> </a:t>
            </a:r>
            <a:r>
              <a:rPr lang="en-US" altLang="zh-CN" sz="3200" b="1" dirty="0">
                <a:solidFill>
                  <a:schemeClr val="bg1"/>
                </a:solidFill>
                <a:latin typeface="微软雅黑" panose="020B0503020204020204" charset="-122"/>
                <a:ea typeface="微软雅黑" panose="020B0503020204020204" charset="-122"/>
              </a:rPr>
              <a:t>3.</a:t>
            </a:r>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chemeClr val="bg1"/>
                </a:solidFill>
                <a:latin typeface="微软雅黑" panose="020B0503020204020204" charset="-122"/>
                <a:ea typeface="微软雅黑" panose="020B0503020204020204" charset="-122"/>
                <a:sym typeface="+mn-ea"/>
              </a:rPr>
              <a:t>经验分享</a:t>
            </a:r>
            <a:r>
              <a:rPr lang="en-US" altLang="zh-CN" sz="3200" b="1" dirty="0">
                <a:solidFill>
                  <a:schemeClr val="bg1"/>
                </a:solidFill>
                <a:latin typeface="微软雅黑" panose="020B0503020204020204" charset="-122"/>
                <a:ea typeface="微软雅黑" panose="020B0503020204020204" charset="-122"/>
                <a:sym typeface="+mn-ea"/>
              </a:rPr>
              <a:t>—</a:t>
            </a:r>
            <a:r>
              <a:rPr lang="zh-CN" altLang="en-US" sz="3200" b="1" dirty="0">
                <a:solidFill>
                  <a:schemeClr val="bg1"/>
                </a:solidFill>
                <a:latin typeface="微软雅黑" panose="020B0503020204020204" charset="-122"/>
                <a:ea typeface="微软雅黑" panose="020B0503020204020204" charset="-122"/>
                <a:sym typeface="+mn-ea"/>
              </a:rPr>
              <a:t>课程学习</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673735" y="1273175"/>
            <a:ext cx="9965690" cy="3350260"/>
          </a:xfrm>
          <a:prstGeom prst="rect">
            <a:avLst/>
          </a:prstGeom>
          <a:noFill/>
        </p:spPr>
        <p:txBody>
          <a:bodyPr wrap="square" rtlCol="0">
            <a:noAutofit/>
          </a:bodyPr>
          <a:p>
            <a:pPr marL="285750" indent="-285750">
              <a:lnSpc>
                <a:spcPct val="150000"/>
              </a:lnSpc>
              <a:buFont typeface="Arial" panose="020B0604020202020204" pitchFamily="34" charset="0"/>
              <a:buChar char="•"/>
            </a:pPr>
            <a:r>
              <a:rPr lang="zh-CN" altLang="en-US" sz="2400">
                <a:highlight>
                  <a:srgbClr val="FFFF00"/>
                </a:highlight>
              </a:rPr>
              <a:t>大学生也是学生，学习应该是首要目标</a:t>
            </a:r>
            <a:r>
              <a:rPr lang="zh-CN" altLang="en-US" sz="2400"/>
              <a:t>。学生工作、社团活动、玩都是其次，适当参加；不要摆烂，把自己的学习先搞好。不然，大三就会开始后悔，大四更加迷茫。（</a:t>
            </a:r>
            <a:r>
              <a:rPr lang="zh-CN" altLang="en-US" sz="2400"/>
              <a:t>经验之谈）</a:t>
            </a:r>
            <a:endParaRPr lang="en-US" altLang="zh-CN" sz="2400"/>
          </a:p>
          <a:p>
            <a:pPr marL="285750" indent="-285750">
              <a:lnSpc>
                <a:spcPct val="150000"/>
              </a:lnSpc>
              <a:buFont typeface="Arial" panose="020B0604020202020204" pitchFamily="34" charset="0"/>
              <a:buChar char="•"/>
            </a:pPr>
            <a:r>
              <a:rPr lang="zh-CN" altLang="en-US" sz="2400"/>
              <a:t>不论是综测评奖学金、评各种荣誉、保研、考研、找工作，</a:t>
            </a:r>
            <a:r>
              <a:rPr lang="zh-CN" altLang="en-US" sz="2400" b="1" u="sng">
                <a:solidFill>
                  <a:srgbClr val="FF0000"/>
                </a:solidFill>
              </a:rPr>
              <a:t>绩点和专业排名</a:t>
            </a:r>
            <a:r>
              <a:rPr lang="zh-CN" altLang="en-US" sz="2400"/>
              <a:t>永远是第一优先考虑的。</a:t>
            </a:r>
            <a:endParaRPr lang="zh-CN" altLang="en-US" sz="2400"/>
          </a:p>
          <a:p>
            <a:pPr marL="285750" indent="-285750">
              <a:lnSpc>
                <a:spcPct val="150000"/>
              </a:lnSpc>
              <a:buFont typeface="Arial" panose="020B0604020202020204" pitchFamily="34" charset="0"/>
              <a:buChar char="•"/>
            </a:pPr>
            <a:r>
              <a:rPr lang="zh-CN" altLang="en-US" sz="2400" b="1"/>
              <a:t>大一开始就狠抓</a:t>
            </a:r>
            <a:r>
              <a:rPr lang="zh-CN" altLang="en-US" sz="2400" b="1"/>
              <a:t>学习，提高绩点。</a:t>
            </a:r>
            <a:endParaRPr lang="zh-CN" altLang="en-US" sz="2400" b="1"/>
          </a:p>
          <a:p>
            <a:endParaRPr lang="zh-CN" altLang="en-US"/>
          </a:p>
        </p:txBody>
      </p:sp>
      <p:sp>
        <p:nvSpPr>
          <p:cNvPr id="39" name="文本框 38"/>
          <p:cNvSpPr txBox="1"/>
          <p:nvPr/>
        </p:nvSpPr>
        <p:spPr>
          <a:xfrm>
            <a:off x="1089660" y="4978400"/>
            <a:ext cx="9549765" cy="1005205"/>
          </a:xfrm>
          <a:prstGeom prst="rect">
            <a:avLst/>
          </a:prstGeom>
          <a:noFill/>
          <a:ln w="381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oAutofit/>
          </a:bodyPr>
          <a:p>
            <a:pPr algn="ctr">
              <a:lnSpc>
                <a:spcPct val="150000"/>
              </a:lnSpc>
            </a:pPr>
            <a:endParaRPr lang="zh-CN" altLang="en-US">
              <a:sym typeface="+mn-ea"/>
            </a:endParaRPr>
          </a:p>
          <a:p>
            <a:pPr algn="ctr">
              <a:lnSpc>
                <a:spcPct val="150000"/>
              </a:lnSpc>
            </a:pPr>
            <a:endParaRPr kumimoji="1" lang="en-US" altLang="zh-CN" dirty="0">
              <a:solidFill>
                <a:schemeClr val="tx1"/>
              </a:solidFill>
              <a:latin typeface="微软雅黑" panose="020B0503020204020204" charset="-122"/>
              <a:ea typeface="微软雅黑" panose="020B0503020204020204" charset="-122"/>
            </a:endParaRPr>
          </a:p>
        </p:txBody>
      </p:sp>
      <p:sp>
        <p:nvSpPr>
          <p:cNvPr id="14" name="文本框 13"/>
          <p:cNvSpPr txBox="1"/>
          <p:nvPr/>
        </p:nvSpPr>
        <p:spPr>
          <a:xfrm>
            <a:off x="1089660" y="5069840"/>
            <a:ext cx="9550400" cy="914400"/>
          </a:xfrm>
          <a:prstGeom prst="rect">
            <a:avLst/>
          </a:prstGeom>
          <a:noFill/>
        </p:spPr>
        <p:txBody>
          <a:bodyPr wrap="square" rtlCol="0">
            <a:noAutofit/>
          </a:bodyPr>
          <a:p>
            <a:pPr algn="ctr">
              <a:lnSpc>
                <a:spcPct val="150000"/>
              </a:lnSpc>
            </a:pPr>
            <a:r>
              <a:rPr lang="zh-CN" altLang="en-US" sz="2800" b="1">
                <a:sym typeface="+mn-ea"/>
              </a:rPr>
              <a:t>专业功底，是你最后价值变现的资本与</a:t>
            </a:r>
            <a:r>
              <a:rPr lang="zh-CN" altLang="en-US" sz="2800" b="1">
                <a:sym typeface="+mn-ea"/>
              </a:rPr>
              <a:t>底气。</a:t>
            </a:r>
            <a:endParaRPr lang="zh-CN" altLang="en-US" sz="2800" b="1">
              <a:sym typeface="+mn-ea"/>
            </a:endParaRPr>
          </a:p>
        </p:txBody>
      </p:sp>
      <p:sp>
        <p:nvSpPr>
          <p:cNvPr id="15" name="平行四边形 14"/>
          <p:cNvSpPr/>
          <p:nvPr/>
        </p:nvSpPr>
        <p:spPr>
          <a:xfrm>
            <a:off x="5013484" y="-38648"/>
            <a:ext cx="383007" cy="865629"/>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平行四边形 16"/>
          <p:cNvSpPr/>
          <p:nvPr/>
        </p:nvSpPr>
        <p:spPr>
          <a:xfrm>
            <a:off x="5447291" y="-38648"/>
            <a:ext cx="383007" cy="862353"/>
          </a:xfrm>
          <a:prstGeom prst="parallelogram">
            <a:avLst>
              <a:gd name="adj" fmla="val 4655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tags/tag1.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0.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1.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2.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3.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4.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5.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6.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3.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4.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5.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6.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7.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8.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ags/tag9.xml><?xml version="1.0" encoding="utf-8"?>
<p:tagLst xmlns:p="http://schemas.openxmlformats.org/presentationml/2006/main">
  <p:tag name="KSO_WM_DIAGRAM_VIRTUALLY_FRAME" val="{&quot;height&quot;:277.65133858267717,&quot;left&quot;:375.7944094488188,&quot;top&quot;:124.82984251968503,&quot;width&quot;:451.5585826771654}"/>
</p:tagLst>
</file>

<file path=ppt/theme/theme1.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3692</Words>
  <Application>WPS 演示</Application>
  <PresentationFormat>宽屏</PresentationFormat>
  <Paragraphs>309</Paragraphs>
  <Slides>21</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21</vt:i4>
      </vt:variant>
    </vt:vector>
  </HeadingPairs>
  <TitlesOfParts>
    <vt:vector size="46" baseType="lpstr">
      <vt:lpstr>Arial</vt:lpstr>
      <vt:lpstr>宋体</vt:lpstr>
      <vt:lpstr>Wingdings</vt:lpstr>
      <vt:lpstr>思源黑体 CN Medium</vt:lpstr>
      <vt:lpstr>黑体</vt:lpstr>
      <vt:lpstr>思源黑体 CN Heavy</vt:lpstr>
      <vt:lpstr>思源宋体 Heavy</vt:lpstr>
      <vt:lpstr>宋刻本字体</vt:lpstr>
      <vt:lpstr>华光行楷_CNKI</vt:lpstr>
      <vt:lpstr>华文楷体</vt:lpstr>
      <vt:lpstr>华文新魏</vt:lpstr>
      <vt:lpstr>微软雅黑</vt:lpstr>
      <vt:lpstr>楷体</vt:lpstr>
      <vt:lpstr>Times New Roman</vt:lpstr>
      <vt:lpstr>Calibri</vt:lpstr>
      <vt:lpstr>Arial Unicode MS</vt:lpstr>
      <vt:lpstr>Wingdings</vt:lpstr>
      <vt:lpstr>阿里巴巴普惠体 3.0 65 Medium</vt:lpstr>
      <vt:lpstr>阿里巴巴普惠体 3.0 105 Heavy</vt:lpstr>
      <vt:lpstr>隶书</vt:lpstr>
      <vt:lpstr>思源黑体 CN Normal</vt:lpstr>
      <vt:lpstr>方正姚体</vt:lpstr>
      <vt:lpstr>方正舒体</vt:lpstr>
      <vt:lpstr>新宋体</vt:lpstr>
      <vt:lpstr>1_WPS</vt:lpstr>
      <vt:lpstr>PowerPoint 演示文稿</vt:lpstr>
      <vt:lpstr>PowerPoint 演示文稿</vt:lpstr>
      <vt:lpstr>PowerPoint 演示文稿</vt:lpstr>
      <vt:lpstr>PowerPoint 演示文稿</vt:lpstr>
      <vt:lpstr>鉴定网络热门建议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gaile</dc:creator>
  <cp:lastModifiedBy>谭柘</cp:lastModifiedBy>
  <cp:revision>36</cp:revision>
  <dcterms:created xsi:type="dcterms:W3CDTF">2023-08-09T12:44:00Z</dcterms:created>
  <dcterms:modified xsi:type="dcterms:W3CDTF">2025-02-19T04:03:45Z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2052-12.1.0.19770</vt:lpwstr>
  </property>
</Properties>
</file>